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handoutMasterIdLst>
    <p:handoutMasterId r:id="rId29"/>
  </p:handoutMasterIdLst>
  <p:sldIdLst>
    <p:sldId id="256" r:id="rId2"/>
    <p:sldId id="257" r:id="rId3"/>
    <p:sldId id="258" r:id="rId4"/>
    <p:sldId id="259" r:id="rId5"/>
    <p:sldId id="260" r:id="rId6"/>
    <p:sldId id="262" r:id="rId7"/>
    <p:sldId id="263" r:id="rId8"/>
    <p:sldId id="264" r:id="rId9"/>
    <p:sldId id="265" r:id="rId10"/>
    <p:sldId id="267" r:id="rId11"/>
    <p:sldId id="268" r:id="rId12"/>
    <p:sldId id="269" r:id="rId13"/>
    <p:sldId id="270" r:id="rId14"/>
    <p:sldId id="271" r:id="rId15"/>
    <p:sldId id="272" r:id="rId16"/>
    <p:sldId id="273" r:id="rId17"/>
    <p:sldId id="274" r:id="rId18"/>
    <p:sldId id="292" r:id="rId19"/>
    <p:sldId id="293" r:id="rId20"/>
    <p:sldId id="275" r:id="rId21"/>
    <p:sldId id="282" r:id="rId22"/>
    <p:sldId id="283" r:id="rId23"/>
    <p:sldId id="284" r:id="rId24"/>
    <p:sldId id="285" r:id="rId25"/>
    <p:sldId id="286" r:id="rId26"/>
    <p:sldId id="287" r:id="rId27"/>
    <p:sldId id="288" r:id="rId2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275" cy="496671"/>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sz="quarter" idx="1"/>
          </p:nvPr>
        </p:nvSpPr>
        <p:spPr>
          <a:xfrm>
            <a:off x="3849862" y="0"/>
            <a:ext cx="2946275" cy="496671"/>
          </a:xfrm>
          <a:prstGeom prst="rect">
            <a:avLst/>
          </a:prstGeom>
        </p:spPr>
        <p:txBody>
          <a:bodyPr vert="horz" lIns="91440" tIns="45720" rIns="91440" bIns="45720" rtlCol="0"/>
          <a:lstStyle>
            <a:lvl1pPr algn="r">
              <a:defRPr sz="1200"/>
            </a:lvl1pPr>
          </a:lstStyle>
          <a:p>
            <a:fld id="{2398B7F8-BDC7-4C8A-9213-ADF8BFA1A41E}" type="datetimeFigureOut">
              <a:rPr lang="ro-RO" smtClean="0"/>
              <a:pPr/>
              <a:t>09.02.2022</a:t>
            </a:fld>
            <a:endParaRPr lang="ro-RO"/>
          </a:p>
        </p:txBody>
      </p:sp>
      <p:sp>
        <p:nvSpPr>
          <p:cNvPr id="4" name="Footer Placeholder 3"/>
          <p:cNvSpPr>
            <a:spLocks noGrp="1"/>
          </p:cNvSpPr>
          <p:nvPr>
            <p:ph type="ftr" sz="quarter" idx="2"/>
          </p:nvPr>
        </p:nvSpPr>
        <p:spPr>
          <a:xfrm>
            <a:off x="0" y="9428272"/>
            <a:ext cx="2946275" cy="496671"/>
          </a:xfrm>
          <a:prstGeom prst="rect">
            <a:avLst/>
          </a:prstGeom>
        </p:spPr>
        <p:txBody>
          <a:bodyPr vert="horz" lIns="91440" tIns="45720" rIns="91440" bIns="45720" rtlCol="0" anchor="b"/>
          <a:lstStyle>
            <a:lvl1pPr algn="l">
              <a:defRPr sz="1200"/>
            </a:lvl1pPr>
          </a:lstStyle>
          <a:p>
            <a:endParaRPr lang="ro-RO"/>
          </a:p>
        </p:txBody>
      </p:sp>
      <p:sp>
        <p:nvSpPr>
          <p:cNvPr id="5" name="Slide Number Placeholder 4"/>
          <p:cNvSpPr>
            <a:spLocks noGrp="1"/>
          </p:cNvSpPr>
          <p:nvPr>
            <p:ph type="sldNum" sz="quarter" idx="3"/>
          </p:nvPr>
        </p:nvSpPr>
        <p:spPr>
          <a:xfrm>
            <a:off x="3849862" y="9428272"/>
            <a:ext cx="2946275" cy="496671"/>
          </a:xfrm>
          <a:prstGeom prst="rect">
            <a:avLst/>
          </a:prstGeom>
        </p:spPr>
        <p:txBody>
          <a:bodyPr vert="horz" lIns="91440" tIns="45720" rIns="91440" bIns="45720" rtlCol="0" anchor="b"/>
          <a:lstStyle>
            <a:lvl1pPr algn="r">
              <a:defRPr sz="1200"/>
            </a:lvl1pPr>
          </a:lstStyle>
          <a:p>
            <a:fld id="{7A908150-A335-4E67-B78D-03F28BD4AE3F}" type="slidenum">
              <a:rPr lang="ro-RO" smtClean="0"/>
              <a:pPr/>
              <a:t>‹#›</a:t>
            </a:fld>
            <a:endParaRPr lang="ro-RO"/>
          </a:p>
        </p:txBody>
      </p:sp>
    </p:spTree>
    <p:extLst>
      <p:ext uri="{BB962C8B-B14F-4D97-AF65-F5344CB8AC3E}">
        <p14:creationId xmlns:p14="http://schemas.microsoft.com/office/powerpoint/2010/main" val="353702660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B18995E9-B522-4CCF-AF06-C18559516D5E}" type="datetimeFigureOut">
              <a:rPr lang="en-US" smtClean="0"/>
              <a:pPr/>
              <a:t>2/9/2022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0CA4D19-EDD5-4282-A8AF-9CAFF4DF002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18995E9-B522-4CCF-AF06-C18559516D5E}" type="datetimeFigureOut">
              <a:rPr lang="en-US" smtClean="0"/>
              <a:pPr/>
              <a:t>2/9/2022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0CA4D19-EDD5-4282-A8AF-9CAFF4DF002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18995E9-B522-4CCF-AF06-C18559516D5E}" type="datetimeFigureOut">
              <a:rPr lang="en-US" smtClean="0"/>
              <a:pPr/>
              <a:t>2/9/2022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0CA4D19-EDD5-4282-A8AF-9CAFF4DF002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18995E9-B522-4CCF-AF06-C18559516D5E}" type="datetimeFigureOut">
              <a:rPr lang="en-US" smtClean="0"/>
              <a:pPr/>
              <a:t>2/9/2022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0CA4D19-EDD5-4282-A8AF-9CAFF4DF0026}"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18995E9-B522-4CCF-AF06-C18559516D5E}" type="datetimeFigureOut">
              <a:rPr lang="en-US" smtClean="0"/>
              <a:pPr/>
              <a:t>2/9/2022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0CA4D19-EDD5-4282-A8AF-9CAFF4DF0026}"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18995E9-B522-4CCF-AF06-C18559516D5E}" type="datetimeFigureOut">
              <a:rPr lang="en-US" smtClean="0"/>
              <a:pPr/>
              <a:t>2/9/2022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0CA4D19-EDD5-4282-A8AF-9CAFF4DF0026}"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18995E9-B522-4CCF-AF06-C18559516D5E}" type="datetimeFigureOut">
              <a:rPr lang="en-US" smtClean="0"/>
              <a:pPr/>
              <a:t>2/9/2022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0CA4D19-EDD5-4282-A8AF-9CAFF4DF002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B18995E9-B522-4CCF-AF06-C18559516D5E}" type="datetimeFigureOut">
              <a:rPr lang="en-US" smtClean="0"/>
              <a:pPr/>
              <a:t>2/9/2022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0CA4D19-EDD5-4282-A8AF-9CAFF4DF0026}"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B18995E9-B522-4CCF-AF06-C18559516D5E}" type="datetimeFigureOut">
              <a:rPr lang="en-US" smtClean="0"/>
              <a:pPr/>
              <a:t>2/9/2022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0CA4D19-EDD5-4282-A8AF-9CAFF4DF002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B18995E9-B522-4CCF-AF06-C18559516D5E}" type="datetimeFigureOut">
              <a:rPr lang="en-US" smtClean="0"/>
              <a:pPr/>
              <a:t>2/9/2022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0CA4D19-EDD5-4282-A8AF-9CAFF4DF002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B18995E9-B522-4CCF-AF06-C18559516D5E}" type="datetimeFigureOut">
              <a:rPr lang="en-US" smtClean="0"/>
              <a:pPr/>
              <a:t>2/9/2022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0CA4D19-EDD5-4282-A8AF-9CAFF4DF0026}"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18995E9-B522-4CCF-AF06-C18559516D5E}" type="datetimeFigureOut">
              <a:rPr lang="en-US" smtClean="0"/>
              <a:pPr/>
              <a:t>2/9/2022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0CA4D19-EDD5-4282-A8AF-9CAFF4DF002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1"/>
            <a:ext cx="7848600" cy="2591762"/>
          </a:xfrm>
        </p:spPr>
        <p:txBody>
          <a:bodyPr>
            <a:normAutofit/>
          </a:bodyPr>
          <a:lstStyle/>
          <a:p>
            <a:r>
              <a:rPr lang="en-US" sz="4000" dirty="0" smtClean="0">
                <a:solidFill>
                  <a:schemeClr val="tx1"/>
                </a:solidFill>
                <a:latin typeface="Arial Rounded MT Bold" panose="020F0704030504030204" pitchFamily="34" charset="0"/>
              </a:rPr>
              <a:t>AD</a:t>
            </a:r>
            <a:r>
              <a:rPr lang="ro-RO" sz="4000" dirty="0" err="1" smtClean="0">
                <a:solidFill>
                  <a:schemeClr val="tx1"/>
                </a:solidFill>
                <a:latin typeface="Arial Rounded MT Bold" panose="020F0704030504030204" pitchFamily="34" charset="0"/>
              </a:rPr>
              <a:t>ĂPOSTIREA</a:t>
            </a:r>
            <a:r>
              <a:rPr lang="ro-RO" sz="4000" dirty="0" smtClean="0">
                <a:solidFill>
                  <a:schemeClr val="tx1"/>
                </a:solidFill>
                <a:latin typeface="Arial Rounded MT Bold" panose="020F0704030504030204" pitchFamily="34" charset="0"/>
              </a:rPr>
              <a:t> POPULAȚIEI</a:t>
            </a:r>
            <a:r>
              <a:rPr lang="en-US" sz="4000" dirty="0" smtClean="0">
                <a:solidFill>
                  <a:schemeClr val="tx1"/>
                </a:solidFill>
                <a:latin typeface="Arial Rounded MT Bold" panose="020F0704030504030204" pitchFamily="34" charset="0"/>
              </a:rPr>
              <a:t>.</a:t>
            </a:r>
            <a:br>
              <a:rPr lang="en-US" sz="4000" dirty="0" smtClean="0">
                <a:solidFill>
                  <a:schemeClr val="tx1"/>
                </a:solidFill>
                <a:latin typeface="Arial Rounded MT Bold" panose="020F0704030504030204" pitchFamily="34" charset="0"/>
              </a:rPr>
            </a:br>
            <a:r>
              <a:rPr lang="en-US" sz="4000" dirty="0">
                <a:solidFill>
                  <a:schemeClr val="tx1"/>
                </a:solidFill>
                <a:latin typeface="Arial Rounded MT Bold" panose="020F0704030504030204" pitchFamily="34" charset="0"/>
              </a:rPr>
              <a:t/>
            </a:r>
            <a:br>
              <a:rPr lang="en-US" sz="4000" dirty="0">
                <a:solidFill>
                  <a:schemeClr val="tx1"/>
                </a:solidFill>
                <a:latin typeface="Arial Rounded MT Bold" panose="020F0704030504030204" pitchFamily="34" charset="0"/>
              </a:rPr>
            </a:br>
            <a:r>
              <a:rPr lang="ro-RO" sz="4000" dirty="0" smtClean="0">
                <a:solidFill>
                  <a:schemeClr val="tx1"/>
                </a:solidFill>
                <a:latin typeface="Arial Rounded MT Bold" panose="020F0704030504030204" pitchFamily="34" charset="0"/>
              </a:rPr>
              <a:t> </a:t>
            </a:r>
            <a:r>
              <a:rPr lang="en-US" sz="4000" dirty="0" smtClean="0">
                <a:solidFill>
                  <a:schemeClr val="tx1"/>
                </a:solidFill>
                <a:latin typeface="Arial Rounded MT Bold" panose="020F0704030504030204" pitchFamily="34" charset="0"/>
              </a:rPr>
              <a:t>AD</a:t>
            </a:r>
            <a:r>
              <a:rPr lang="ro-RO" sz="4000" dirty="0" err="1" smtClean="0">
                <a:solidFill>
                  <a:schemeClr val="tx1"/>
                </a:solidFill>
                <a:latin typeface="Arial Rounded MT Bold" panose="020F0704030504030204" pitchFamily="34" charset="0"/>
              </a:rPr>
              <a:t>ĂPOSTURI</a:t>
            </a:r>
            <a:r>
              <a:rPr lang="ro-RO" sz="4000" dirty="0">
                <a:solidFill>
                  <a:schemeClr val="tx1"/>
                </a:solidFill>
                <a:latin typeface="Arial Rounded MT Bold" panose="020F0704030504030204" pitchFamily="34" charset="0"/>
              </a:rPr>
              <a:t/>
            </a:r>
            <a:br>
              <a:rPr lang="ro-RO" sz="4000" dirty="0">
                <a:solidFill>
                  <a:schemeClr val="tx1"/>
                </a:solidFill>
                <a:latin typeface="Arial Rounded MT Bold" panose="020F0704030504030204" pitchFamily="34" charset="0"/>
              </a:rPr>
            </a:br>
            <a:r>
              <a:rPr lang="ro-RO" sz="4000" dirty="0" smtClean="0">
                <a:solidFill>
                  <a:schemeClr val="tx1"/>
                </a:solidFill>
                <a:latin typeface="Arial Rounded MT Bold" panose="020F0704030504030204" pitchFamily="34" charset="0"/>
              </a:rPr>
              <a:t>DE PROTECȚIE CIVILĂ</a:t>
            </a:r>
            <a:endParaRPr lang="en-US" sz="4000" dirty="0">
              <a:solidFill>
                <a:schemeClr val="tx1"/>
              </a:solidFill>
              <a:latin typeface="Arial Rounded MT Bold" panose="020F0704030504030204" pitchFamily="34" charset="0"/>
            </a:endParaRPr>
          </a:p>
        </p:txBody>
      </p:sp>
    </p:spTree>
    <p:extLst>
      <p:ext uri="{BB962C8B-B14F-4D97-AF65-F5344CB8AC3E}">
        <p14:creationId xmlns:p14="http://schemas.microsoft.com/office/powerpoint/2010/main" val="36227031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473891"/>
          </a:xfrm>
        </p:spPr>
        <p:txBody>
          <a:bodyPr>
            <a:normAutofit/>
          </a:bodyPr>
          <a:lstStyle/>
          <a:p>
            <a:pPr marL="109728" indent="0" algn="just">
              <a:buNone/>
            </a:pPr>
            <a:r>
              <a:rPr lang="ro-RO" b="1" dirty="0"/>
              <a:t>Gradul de protecţie </a:t>
            </a:r>
            <a:r>
              <a:rPr lang="ro-RO" dirty="0"/>
              <a:t>al adăposturilor de protecţie civilă </a:t>
            </a:r>
            <a:r>
              <a:rPr lang="ro-RO" b="1" dirty="0"/>
              <a:t>se asigură în mod diferenţiat </a:t>
            </a:r>
            <a:r>
              <a:rPr lang="ro-RO" dirty="0"/>
              <a:t>şi </a:t>
            </a:r>
            <a:r>
              <a:rPr lang="ro-RO" b="1" dirty="0"/>
              <a:t>se stabileşte în funcţie de importanţa localităţilor şi unităţilor economice</a:t>
            </a:r>
            <a:r>
              <a:rPr lang="ro-RO" dirty="0"/>
              <a:t>, conform </a:t>
            </a:r>
            <a:r>
              <a:rPr lang="ro-RO" dirty="0" smtClean="0"/>
              <a:t>prevederilor:</a:t>
            </a:r>
          </a:p>
          <a:p>
            <a:pPr marL="109728" indent="0" algn="just">
              <a:buNone/>
            </a:pPr>
            <a:endParaRPr lang="ro-RO" dirty="0" smtClean="0"/>
          </a:p>
          <a:p>
            <a:pPr algn="just"/>
            <a:r>
              <a:rPr lang="ro-RO" b="1" dirty="0" smtClean="0">
                <a:solidFill>
                  <a:srgbClr val="FF0000"/>
                </a:solidFill>
              </a:rPr>
              <a:t>Legii </a:t>
            </a:r>
            <a:r>
              <a:rPr lang="ro-RO" b="1" dirty="0">
                <a:solidFill>
                  <a:srgbClr val="FF0000"/>
                </a:solidFill>
              </a:rPr>
              <a:t>nr. 481/2004 (Legea Protecţiei </a:t>
            </a:r>
            <a:r>
              <a:rPr lang="ro-RO" b="1" dirty="0" smtClean="0">
                <a:solidFill>
                  <a:srgbClr val="FF0000"/>
                </a:solidFill>
              </a:rPr>
              <a:t>Civile)</a:t>
            </a:r>
            <a:endParaRPr lang="ro-RO" dirty="0"/>
          </a:p>
          <a:p>
            <a:pPr algn="just"/>
            <a:r>
              <a:rPr lang="ro-RO" b="1" dirty="0" smtClean="0">
                <a:solidFill>
                  <a:srgbClr val="FF0000"/>
                </a:solidFill>
              </a:rPr>
              <a:t>Normelor </a:t>
            </a:r>
            <a:r>
              <a:rPr lang="ro-RO" b="1" dirty="0">
                <a:solidFill>
                  <a:srgbClr val="FF0000"/>
                </a:solidFill>
              </a:rPr>
              <a:t>tehnice privind proiectarea şi executarea adăposturilor de protecţie civilă în subsolul construcţiilor </a:t>
            </a:r>
            <a:r>
              <a:rPr lang="ro-RO" b="1" dirty="0" smtClean="0">
                <a:solidFill>
                  <a:srgbClr val="FF0000"/>
                </a:solidFill>
              </a:rPr>
              <a:t>noi </a:t>
            </a:r>
            <a:r>
              <a:rPr lang="ro-RO" dirty="0"/>
              <a:t>aprobate prin Decizia </a:t>
            </a:r>
            <a:r>
              <a:rPr lang="ro-RO" dirty="0" smtClean="0"/>
              <a:t>Prim Ministru</a:t>
            </a:r>
            <a:r>
              <a:rPr lang="en-GB" dirty="0" err="1" smtClean="0"/>
              <a:t>lui</a:t>
            </a:r>
            <a:r>
              <a:rPr lang="ro-RO" dirty="0" smtClean="0"/>
              <a:t>  </a:t>
            </a:r>
            <a:r>
              <a:rPr lang="ro-RO" dirty="0"/>
              <a:t>Guvernului nr.177 din 22.11.1999</a:t>
            </a:r>
            <a:endParaRPr lang="en-US" dirty="0"/>
          </a:p>
        </p:txBody>
      </p:sp>
    </p:spTree>
    <p:extLst>
      <p:ext uri="{BB962C8B-B14F-4D97-AF65-F5344CB8AC3E}">
        <p14:creationId xmlns:p14="http://schemas.microsoft.com/office/powerpoint/2010/main" val="1272246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481328"/>
            <a:ext cx="8382000" cy="4767072"/>
          </a:xfrm>
        </p:spPr>
        <p:txBody>
          <a:bodyPr>
            <a:normAutofit lnSpcReduction="10000"/>
          </a:bodyPr>
          <a:lstStyle/>
          <a:p>
            <a:pPr marL="624078" lvl="0" indent="-514350">
              <a:buClr>
                <a:schemeClr val="bg2">
                  <a:lumMod val="10000"/>
                </a:schemeClr>
              </a:buClr>
              <a:buFont typeface="+mj-lt"/>
              <a:buAutoNum type="arabicPeriod"/>
            </a:pPr>
            <a:r>
              <a:rPr lang="ro-RO" dirty="0"/>
              <a:t>Se interzice amplasarea în terenuri inundabile sau expuse pericolului de alunecări de teren, în zone cu pericol de explozie şi de incendiu, în văi, viroage </a:t>
            </a:r>
            <a:r>
              <a:rPr lang="ro-RO" dirty="0" err="1" smtClean="0"/>
              <a:t>etc</a:t>
            </a:r>
            <a:r>
              <a:rPr lang="en-US" dirty="0" smtClean="0"/>
              <a:t>.</a:t>
            </a:r>
            <a:r>
              <a:rPr lang="ro-RO" dirty="0" smtClean="0"/>
              <a:t>;</a:t>
            </a:r>
            <a:endParaRPr lang="en-US" dirty="0"/>
          </a:p>
          <a:p>
            <a:pPr marL="624078" lvl="0" indent="-514350">
              <a:buClr>
                <a:schemeClr val="bg2">
                  <a:lumMod val="10000"/>
                </a:schemeClr>
              </a:buClr>
              <a:buFont typeface="+mj-lt"/>
              <a:buAutoNum type="arabicPeriod"/>
            </a:pPr>
            <a:r>
              <a:rPr lang="ro-RO" dirty="0"/>
              <a:t>Pereţii exteriori ai adăpostului să fie cât mai mult posibil în contact direct cu pământul;</a:t>
            </a:r>
            <a:endParaRPr lang="en-US" dirty="0"/>
          </a:p>
          <a:p>
            <a:pPr marL="624078" lvl="0" indent="-514350">
              <a:buClr>
                <a:schemeClr val="bg2">
                  <a:lumMod val="10000"/>
                </a:schemeClr>
              </a:buClr>
              <a:buFont typeface="+mj-lt"/>
              <a:buAutoNum type="arabicPeriod"/>
            </a:pPr>
            <a:r>
              <a:rPr lang="ro-RO" dirty="0"/>
              <a:t>Adăpostul să fie situat la partea cea mai masivă a clădirii sau cea mai rezistentă, care asigură un grad de protecţie sporit şi la lovitura directă a bombelor explozive;</a:t>
            </a:r>
            <a:endParaRPr lang="en-US" dirty="0"/>
          </a:p>
          <a:p>
            <a:pPr marL="624078" lvl="0" indent="-514350">
              <a:buClr>
                <a:schemeClr val="bg2">
                  <a:lumMod val="10000"/>
                </a:schemeClr>
              </a:buClr>
              <a:buFont typeface="+mj-lt"/>
              <a:buAutoNum type="arabicPeriod"/>
            </a:pPr>
            <a:r>
              <a:rPr lang="ro-RO" dirty="0"/>
              <a:t>Să se asigure realizarea ieşirii de salvare în afara zonei de dărâmături, reprezentând 1/3 din înălţimea construcţiei</a:t>
            </a:r>
            <a:r>
              <a:rPr lang="ro-RO" dirty="0" smtClean="0"/>
              <a:t>;</a:t>
            </a:r>
            <a:endParaRPr lang="en-US" dirty="0"/>
          </a:p>
        </p:txBody>
      </p:sp>
      <p:sp>
        <p:nvSpPr>
          <p:cNvPr id="3" name="Title 2"/>
          <p:cNvSpPr>
            <a:spLocks noGrp="1"/>
          </p:cNvSpPr>
          <p:nvPr>
            <p:ph type="title"/>
          </p:nvPr>
        </p:nvSpPr>
        <p:spPr/>
        <p:txBody>
          <a:bodyPr>
            <a:normAutofit fontScale="90000"/>
          </a:bodyPr>
          <a:lstStyle/>
          <a:p>
            <a:pPr algn="ctr"/>
            <a:r>
              <a:rPr lang="ro-RO" dirty="0">
                <a:solidFill>
                  <a:srgbClr val="002060"/>
                </a:solidFill>
                <a:effectLst>
                  <a:outerShdw blurRad="38100" dist="38100" dir="2700000" algn="tl">
                    <a:srgbClr val="000000">
                      <a:alpha val="43137"/>
                    </a:srgbClr>
                  </a:outerShdw>
                </a:effectLst>
              </a:rPr>
              <a:t>C</a:t>
            </a:r>
            <a:r>
              <a:rPr lang="ro-RO" dirty="0" smtClean="0">
                <a:solidFill>
                  <a:srgbClr val="002060"/>
                </a:solidFill>
                <a:effectLst>
                  <a:outerShdw blurRad="38100" dist="38100" dir="2700000" algn="tl">
                    <a:srgbClr val="000000">
                      <a:alpha val="43137"/>
                    </a:srgbClr>
                  </a:outerShdw>
                </a:effectLst>
              </a:rPr>
              <a:t>ondiţii de amplasare a adăposturilor de protecție civilă</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09138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
            <a:ext cx="8229600" cy="6172200"/>
          </a:xfrm>
        </p:spPr>
        <p:txBody>
          <a:bodyPr>
            <a:normAutofit lnSpcReduction="10000"/>
          </a:bodyPr>
          <a:lstStyle/>
          <a:p>
            <a:pPr marL="624078" lvl="0" indent="-514350">
              <a:buClr>
                <a:schemeClr val="bg2">
                  <a:lumMod val="10000"/>
                </a:schemeClr>
              </a:buClr>
              <a:buFont typeface="+mj-lt"/>
              <a:buAutoNum type="arabicPeriod" startAt="5"/>
            </a:pPr>
            <a:r>
              <a:rPr lang="ro-RO" dirty="0"/>
              <a:t>Nu se admit spaţii goale sub adăpost;</a:t>
            </a:r>
            <a:endParaRPr lang="en-US" dirty="0"/>
          </a:p>
          <a:p>
            <a:pPr marL="624078" lvl="0" indent="-514350">
              <a:buClr>
                <a:schemeClr val="bg2">
                  <a:lumMod val="10000"/>
                </a:schemeClr>
              </a:buClr>
              <a:buFont typeface="+mj-lt"/>
              <a:buAutoNum type="arabicPeriod" startAt="5"/>
            </a:pPr>
            <a:r>
              <a:rPr lang="ro-RO" dirty="0"/>
              <a:t>Adăposturile trebuie să fie, de regulă, complet îngropate în pământ, cu nivelul inferior al planşeului la nivelul terenului;</a:t>
            </a:r>
            <a:endParaRPr lang="en-US" dirty="0"/>
          </a:p>
          <a:p>
            <a:pPr marL="624078" lvl="0" indent="-514350">
              <a:buClr>
                <a:schemeClr val="bg2">
                  <a:lumMod val="10000"/>
                </a:schemeClr>
              </a:buClr>
              <a:buFont typeface="+mj-lt"/>
              <a:buAutoNum type="arabicPeriod" startAt="5"/>
            </a:pPr>
            <a:r>
              <a:rPr lang="ro-RO" dirty="0"/>
              <a:t>Nu se admite trecerea conductelor de instalaţii prin adăposturi, în cazuri deosebite, pentru reţelele de apă şi de încălzire </a:t>
            </a:r>
            <a:r>
              <a:rPr lang="ro-RO" dirty="0" smtClean="0"/>
              <a:t>(se </a:t>
            </a:r>
            <a:r>
              <a:rPr lang="ro-RO" dirty="0"/>
              <a:t>admite trecerea conductelor de oţel cu diametrul până la 70 mm, dar prevăzute la intrare şi la ieşire cu </a:t>
            </a:r>
            <a:r>
              <a:rPr lang="ro-RO" dirty="0" smtClean="0"/>
              <a:t>robinete).</a:t>
            </a:r>
            <a:endParaRPr lang="en-US" dirty="0"/>
          </a:p>
          <a:p>
            <a:pPr marL="624078" indent="-514350">
              <a:buClr>
                <a:schemeClr val="bg2">
                  <a:lumMod val="10000"/>
                </a:schemeClr>
              </a:buClr>
              <a:buFont typeface="+mj-lt"/>
              <a:buAutoNum type="arabicPeriod" startAt="5"/>
            </a:pPr>
            <a:r>
              <a:rPr lang="ro-RO" dirty="0"/>
              <a:t>Pe timp de pace, conform legii, </a:t>
            </a:r>
            <a:r>
              <a:rPr lang="ro-RO" b="1" dirty="0"/>
              <a:t>şefii instituţiilor respectiv operatorilor economici</a:t>
            </a:r>
            <a:r>
              <a:rPr lang="ro-RO" dirty="0"/>
              <a:t>, </a:t>
            </a:r>
            <a:r>
              <a:rPr lang="ro-RO" dirty="0">
                <a:solidFill>
                  <a:srgbClr val="FF0000"/>
                </a:solidFill>
              </a:rPr>
              <a:t>răspund</a:t>
            </a:r>
            <a:r>
              <a:rPr lang="ro-RO" dirty="0"/>
              <a:t> de menţinerea în stare de funcţionare a tuturor instalaţiilor din adăposturi şi de asemenea </a:t>
            </a:r>
            <a:r>
              <a:rPr lang="ro-RO" dirty="0">
                <a:solidFill>
                  <a:srgbClr val="FF0000"/>
                </a:solidFill>
              </a:rPr>
              <a:t>sunt responsabili </a:t>
            </a:r>
            <a:r>
              <a:rPr lang="ro-RO" dirty="0"/>
              <a:t>cu privire la menţinerea în stare de utilizare a spaţiilor afectate adăposturilor de protecţie civilă</a:t>
            </a:r>
            <a:endParaRPr lang="en-US" dirty="0"/>
          </a:p>
        </p:txBody>
      </p:sp>
    </p:spTree>
    <p:extLst>
      <p:ext uri="{BB962C8B-B14F-4D97-AF65-F5344CB8AC3E}">
        <p14:creationId xmlns:p14="http://schemas.microsoft.com/office/powerpoint/2010/main" val="2365767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895600"/>
            <a:ext cx="8077200" cy="3111691"/>
          </a:xfrm>
        </p:spPr>
        <p:txBody>
          <a:bodyPr>
            <a:normAutofit lnSpcReduction="10000"/>
          </a:bodyPr>
          <a:lstStyle/>
          <a:p>
            <a:r>
              <a:rPr lang="ro-RO" dirty="0"/>
              <a:t>Subsolurile amenajate ca adăposturi publice de protecţie civilă şi cele care au suprafaţa de adăpostire mai mare de 100 m</a:t>
            </a:r>
            <a:r>
              <a:rPr lang="ro-RO" baseline="30000" dirty="0"/>
              <a:t>2</a:t>
            </a:r>
            <a:r>
              <a:rPr lang="ro-RO" dirty="0"/>
              <a:t> se prevăd cu</a:t>
            </a:r>
            <a:r>
              <a:rPr lang="ro-RO" dirty="0" smtClean="0"/>
              <a:t>:</a:t>
            </a:r>
          </a:p>
          <a:p>
            <a:pPr lvl="1"/>
            <a:r>
              <a:rPr lang="ro-RO" sz="2700" dirty="0"/>
              <a:t>sas de acces</a:t>
            </a:r>
          </a:p>
          <a:p>
            <a:pPr lvl="1"/>
            <a:r>
              <a:rPr lang="ro-RO" sz="2700" dirty="0"/>
              <a:t>încăperi de adăpostit</a:t>
            </a:r>
          </a:p>
          <a:p>
            <a:pPr lvl="1"/>
            <a:r>
              <a:rPr lang="ro-RO" sz="2700" dirty="0"/>
              <a:t>grup sanitar</a:t>
            </a:r>
          </a:p>
          <a:p>
            <a:pPr lvl="1"/>
            <a:r>
              <a:rPr lang="ro-RO" sz="2700" dirty="0"/>
              <a:t>ieşire de salvare</a:t>
            </a:r>
            <a:endParaRPr lang="en-US" sz="2700" dirty="0"/>
          </a:p>
        </p:txBody>
      </p:sp>
      <p:sp>
        <p:nvSpPr>
          <p:cNvPr id="3" name="Title 2"/>
          <p:cNvSpPr>
            <a:spLocks noGrp="1"/>
          </p:cNvSpPr>
          <p:nvPr>
            <p:ph type="title"/>
          </p:nvPr>
        </p:nvSpPr>
        <p:spPr/>
        <p:txBody>
          <a:bodyPr>
            <a:normAutofit fontScale="90000"/>
          </a:bodyPr>
          <a:lstStyle/>
          <a:p>
            <a:pPr algn="ctr"/>
            <a:r>
              <a:rPr lang="ro-RO" dirty="0" smtClean="0">
                <a:solidFill>
                  <a:srgbClr val="002060"/>
                </a:solidFill>
              </a:rPr>
              <a:t>Tipuri de adăposturi</a:t>
            </a:r>
            <a:br>
              <a:rPr lang="ro-RO" dirty="0" smtClean="0">
                <a:solidFill>
                  <a:srgbClr val="002060"/>
                </a:solidFill>
              </a:rPr>
            </a:br>
            <a:r>
              <a:rPr lang="ro-RO" dirty="0" smtClean="0">
                <a:solidFill>
                  <a:srgbClr val="002060"/>
                </a:solidFill>
              </a:rPr>
              <a:t>de protecție civilă</a:t>
            </a:r>
            <a:endParaRPr lang="en-US" dirty="0">
              <a:solidFill>
                <a:srgbClr val="002060"/>
              </a:solidFill>
            </a:endParaRPr>
          </a:p>
        </p:txBody>
      </p:sp>
      <p:sp>
        <p:nvSpPr>
          <p:cNvPr id="4" name="Title 2"/>
          <p:cNvSpPr txBox="1">
            <a:spLocks/>
          </p:cNvSpPr>
          <p:nvPr/>
        </p:nvSpPr>
        <p:spPr>
          <a:xfrm>
            <a:off x="609600" y="1524000"/>
            <a:ext cx="8229600" cy="914400"/>
          </a:xfrm>
          <a:prstGeom prst="rect">
            <a:avLst/>
          </a:prstGeom>
        </p:spPr>
        <p:txBody>
          <a:bodyPr vert="horz" rtlCol="0" anchor="ctr">
            <a:normAutofit fontScale="97500"/>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algn="ctr"/>
            <a:r>
              <a:rPr lang="en-US" sz="3200" dirty="0" smtClean="0">
                <a:solidFill>
                  <a:schemeClr val="accent2"/>
                </a:solidFill>
              </a:rPr>
              <a:t>Ad</a:t>
            </a:r>
            <a:r>
              <a:rPr lang="ro-RO" sz="3200" dirty="0" err="1" smtClean="0">
                <a:solidFill>
                  <a:schemeClr val="accent2"/>
                </a:solidFill>
              </a:rPr>
              <a:t>ăposturi</a:t>
            </a:r>
            <a:r>
              <a:rPr lang="ro-RO" sz="3200" dirty="0" smtClean="0">
                <a:solidFill>
                  <a:schemeClr val="accent2"/>
                </a:solidFill>
              </a:rPr>
              <a:t> publice de protecție civilă</a:t>
            </a:r>
            <a:endParaRPr lang="en-US" sz="3200" dirty="0">
              <a:solidFill>
                <a:schemeClr val="accent2"/>
              </a:solidFill>
            </a:endParaRPr>
          </a:p>
        </p:txBody>
      </p:sp>
    </p:spTree>
    <p:extLst>
      <p:ext uri="{BB962C8B-B14F-4D97-AF65-F5344CB8AC3E}">
        <p14:creationId xmlns:p14="http://schemas.microsoft.com/office/powerpoint/2010/main" val="30819727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lstStyle/>
          <a:p>
            <a:pPr marL="109728" indent="0">
              <a:buNone/>
            </a:pPr>
            <a:r>
              <a:rPr lang="ro-RO" sz="3200" dirty="0"/>
              <a:t>Dotarea adăposturilor cuprinde:</a:t>
            </a:r>
          </a:p>
          <a:p>
            <a:pPr lvl="1"/>
            <a:r>
              <a:rPr lang="ro-RO" sz="3200" dirty="0"/>
              <a:t>instalaţii de ventilaţie (</a:t>
            </a:r>
            <a:r>
              <a:rPr lang="ro-RO" sz="3200" dirty="0" err="1"/>
              <a:t>filtroventilaţie</a:t>
            </a:r>
            <a:r>
              <a:rPr lang="ro-RO" sz="3200" dirty="0"/>
              <a:t>)</a:t>
            </a:r>
          </a:p>
          <a:p>
            <a:pPr lvl="1"/>
            <a:r>
              <a:rPr lang="ro-RO" sz="3200" dirty="0"/>
              <a:t>instalaţii electrice</a:t>
            </a:r>
          </a:p>
          <a:p>
            <a:pPr lvl="1"/>
            <a:r>
              <a:rPr lang="ro-RO" sz="3200" dirty="0"/>
              <a:t>instalaţii sanitare</a:t>
            </a:r>
          </a:p>
          <a:p>
            <a:pPr lvl="1"/>
            <a:r>
              <a:rPr lang="ro-RO" sz="3200" dirty="0"/>
              <a:t>bănci şi scaune</a:t>
            </a:r>
          </a:p>
          <a:p>
            <a:pPr lvl="1"/>
            <a:r>
              <a:rPr lang="ro-RO" sz="3200" dirty="0"/>
              <a:t>trusă de deblocare-salvare</a:t>
            </a:r>
          </a:p>
          <a:p>
            <a:pPr lvl="1"/>
            <a:r>
              <a:rPr lang="ro-RO" sz="3200" dirty="0"/>
              <a:t>rezervă de apă</a:t>
            </a:r>
          </a:p>
          <a:p>
            <a:pPr lvl="1"/>
            <a:r>
              <a:rPr lang="ro-RO" sz="3200" dirty="0"/>
              <a:t>mijloace de iluminat cu baterii</a:t>
            </a:r>
          </a:p>
          <a:p>
            <a:pPr lvl="1"/>
            <a:r>
              <a:rPr lang="ro-RO" sz="3200" dirty="0" smtClean="0"/>
              <a:t>instalaţii</a:t>
            </a:r>
            <a:r>
              <a:rPr lang="en-US" sz="3200" dirty="0" smtClean="0"/>
              <a:t> </a:t>
            </a:r>
            <a:r>
              <a:rPr lang="en-US" sz="3200" dirty="0"/>
              <a:t>de </a:t>
            </a:r>
            <a:r>
              <a:rPr lang="ro-RO" sz="3200" dirty="0" smtClean="0"/>
              <a:t>telecomunicaţii</a:t>
            </a:r>
            <a:endParaRPr lang="ro-RO" sz="3200" dirty="0"/>
          </a:p>
        </p:txBody>
      </p:sp>
    </p:spTree>
    <p:extLst>
      <p:ext uri="{BB962C8B-B14F-4D97-AF65-F5344CB8AC3E}">
        <p14:creationId xmlns:p14="http://schemas.microsoft.com/office/powerpoint/2010/main" val="22037921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029200"/>
            <a:ext cx="8229600" cy="978091"/>
          </a:xfrm>
        </p:spPr>
        <p:txBody>
          <a:bodyPr/>
          <a:lstStyle/>
          <a:p>
            <a:pPr marL="109728" indent="0" algn="ctr">
              <a:buNone/>
            </a:pPr>
            <a:r>
              <a:rPr lang="en-US" b="1" dirty="0" err="1"/>
              <a:t>Schemă</a:t>
            </a:r>
            <a:r>
              <a:rPr lang="en-US" b="1" dirty="0"/>
              <a:t> tip a </a:t>
            </a:r>
            <a:r>
              <a:rPr lang="en-US" b="1" dirty="0" err="1"/>
              <a:t>adăpostului</a:t>
            </a:r>
            <a:r>
              <a:rPr lang="en-US" b="1" dirty="0"/>
              <a:t> public de </a:t>
            </a:r>
            <a:r>
              <a:rPr lang="en-US" b="1" dirty="0" err="1"/>
              <a:t>protecţie</a:t>
            </a:r>
            <a:r>
              <a:rPr lang="en-US" b="1" dirty="0"/>
              <a:t> </a:t>
            </a:r>
            <a:r>
              <a:rPr lang="en-US" b="1" dirty="0" err="1"/>
              <a:t>civilă</a:t>
            </a:r>
            <a:endParaRPr lang="ro-RO" b="1" dirty="0"/>
          </a:p>
        </p:txBody>
      </p:sp>
      <p:pic>
        <p:nvPicPr>
          <p:cNvPr id="1026" name="Picture 2" descr="1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457200"/>
            <a:ext cx="7889759" cy="4262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31593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304800"/>
            <a:ext cx="8763000" cy="5702491"/>
          </a:xfrm>
        </p:spPr>
        <p:txBody>
          <a:bodyPr/>
          <a:lstStyle/>
          <a:p>
            <a:pPr marL="109728" indent="0">
              <a:buNone/>
            </a:pPr>
            <a:r>
              <a:rPr lang="ro-RO" dirty="0" smtClean="0"/>
              <a:t>Condiții pe care trebuie să le îndeplinească adăposturile de protecție civilă:</a:t>
            </a:r>
          </a:p>
          <a:p>
            <a:r>
              <a:rPr lang="ro-RO" dirty="0"/>
              <a:t>Se interzice accesul din sas direct în grupurile </a:t>
            </a:r>
            <a:r>
              <a:rPr lang="ro-RO" dirty="0" smtClean="0"/>
              <a:t>sanitare;</a:t>
            </a:r>
          </a:p>
          <a:p>
            <a:r>
              <a:rPr lang="ro-RO" dirty="0"/>
              <a:t>Subsolurile amenajate ca adăposturi familiale sau care au suprafaţa mai mică de 100 m</a:t>
            </a:r>
            <a:r>
              <a:rPr lang="ro-RO" baseline="30000" dirty="0"/>
              <a:t>2</a:t>
            </a:r>
            <a:r>
              <a:rPr lang="ro-RO" dirty="0"/>
              <a:t> se pot executa fără sas şi grup </a:t>
            </a:r>
            <a:r>
              <a:rPr lang="ro-RO" dirty="0" smtClean="0"/>
              <a:t>sanitar;</a:t>
            </a:r>
          </a:p>
          <a:p>
            <a:r>
              <a:rPr lang="ro-RO" dirty="0"/>
              <a:t>În subsolul unei clădiri se pot amenaja mai multe adăposturi separate, despărţite printr-un perete comun de aceeaşi grosime şi rezistenţă ca şi pereţii de protecţie </a:t>
            </a:r>
            <a:r>
              <a:rPr lang="ro-RO" dirty="0" smtClean="0"/>
              <a:t>exteriori (capacitatea poate fi de maximum </a:t>
            </a:r>
            <a:r>
              <a:rPr lang="ro-RO" dirty="0"/>
              <a:t>150 </a:t>
            </a:r>
            <a:r>
              <a:rPr lang="ro-RO" dirty="0" smtClean="0"/>
              <a:t>persoane);</a:t>
            </a:r>
          </a:p>
          <a:p>
            <a:r>
              <a:rPr lang="ro-RO" dirty="0"/>
              <a:t>Grupul sanitar este compus din 1-3 cabine WC </a:t>
            </a:r>
            <a:r>
              <a:rPr lang="ro-RO" dirty="0" smtClean="0"/>
              <a:t>(sau câte 1 cabină la 50 de persoane)</a:t>
            </a:r>
            <a:endParaRPr lang="ro-RO" dirty="0"/>
          </a:p>
        </p:txBody>
      </p:sp>
    </p:spTree>
    <p:extLst>
      <p:ext uri="{BB962C8B-B14F-4D97-AF65-F5344CB8AC3E}">
        <p14:creationId xmlns:p14="http://schemas.microsoft.com/office/powerpoint/2010/main" val="17519356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ro-RO" dirty="0"/>
              <a:t>Sasul de acces este o încăpere tampon cu suprafaţa minimă de 2 m., având goluri de trecere şi canate de 90</a:t>
            </a:r>
            <a:r>
              <a:rPr lang="ro-RO" baseline="30000" dirty="0"/>
              <a:t>º</a:t>
            </a:r>
            <a:r>
              <a:rPr lang="ro-RO" dirty="0"/>
              <a:t> pentru uşi metalice </a:t>
            </a:r>
            <a:r>
              <a:rPr lang="ro-RO" dirty="0" smtClean="0"/>
              <a:t>etanşe</a:t>
            </a:r>
          </a:p>
          <a:p>
            <a:r>
              <a:rPr lang="ro-RO" dirty="0"/>
              <a:t>Încăperile de adăpostit se dimensionează pentru o capacitate de până la 50 persoane ţinând seama de compartimentarea impusă de structura de rezistenţă</a:t>
            </a:r>
          </a:p>
        </p:txBody>
      </p:sp>
    </p:spTree>
    <p:extLst>
      <p:ext uri="{BB962C8B-B14F-4D97-AF65-F5344CB8AC3E}">
        <p14:creationId xmlns:p14="http://schemas.microsoft.com/office/powerpoint/2010/main" val="8384224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pic>
        <p:nvPicPr>
          <p:cNvPr id="2050" name="Picture 2" descr="http://www.setumsa.ro/userfiles/content/image/ala-tamplarie-etansa-mi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6713" y="228599"/>
            <a:ext cx="3810000" cy="2743201"/>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94996" y="200890"/>
            <a:ext cx="3810000" cy="2762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455069" y="2438400"/>
            <a:ext cx="3443287" cy="4277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6172200" y="4904839"/>
            <a:ext cx="2251796" cy="1323439"/>
          </a:xfrm>
          <a:prstGeom prst="rect">
            <a:avLst/>
          </a:prstGeom>
          <a:noFill/>
        </p:spPr>
        <p:txBody>
          <a:bodyPr wrap="square" rtlCol="0">
            <a:spAutoFit/>
          </a:bodyPr>
          <a:lstStyle/>
          <a:p>
            <a:pPr algn="ctr"/>
            <a:r>
              <a:rPr lang="en-US" sz="2000" b="1" dirty="0" err="1" smtClean="0"/>
              <a:t>Echipament</a:t>
            </a:r>
            <a:r>
              <a:rPr lang="en-US" sz="2000" b="1" dirty="0" smtClean="0"/>
              <a:t> de </a:t>
            </a:r>
            <a:r>
              <a:rPr lang="en-US" sz="2000" b="1" dirty="0" err="1" smtClean="0"/>
              <a:t>filtroventila</a:t>
            </a:r>
            <a:r>
              <a:rPr lang="ro-RO" sz="2000" b="1" dirty="0" smtClean="0"/>
              <a:t>ție pentru </a:t>
            </a:r>
            <a:r>
              <a:rPr lang="ro-RO" sz="2000" b="1" dirty="0" err="1" smtClean="0"/>
              <a:t>adaposturi</a:t>
            </a:r>
            <a:r>
              <a:rPr lang="ro-RO" sz="2000" b="1" dirty="0" smtClean="0"/>
              <a:t> de protecție civilă</a:t>
            </a:r>
            <a:endParaRPr lang="en-US" sz="2000" b="1" dirty="0"/>
          </a:p>
        </p:txBody>
      </p:sp>
      <p:sp>
        <p:nvSpPr>
          <p:cNvPr id="8" name="TextBox 7"/>
          <p:cNvSpPr txBox="1"/>
          <p:nvPr/>
        </p:nvSpPr>
        <p:spPr>
          <a:xfrm>
            <a:off x="203273" y="3253648"/>
            <a:ext cx="2251796" cy="1015663"/>
          </a:xfrm>
          <a:prstGeom prst="rect">
            <a:avLst/>
          </a:prstGeom>
          <a:noFill/>
        </p:spPr>
        <p:txBody>
          <a:bodyPr wrap="square" rtlCol="0">
            <a:spAutoFit/>
          </a:bodyPr>
          <a:lstStyle/>
          <a:p>
            <a:pPr algn="ctr"/>
            <a:r>
              <a:rPr lang="ro-RO" sz="2000" b="1" dirty="0" smtClean="0"/>
              <a:t>Uși pentru adăposturi de protecție civilă</a:t>
            </a:r>
            <a:endParaRPr lang="en-US" sz="2000" b="1" dirty="0"/>
          </a:p>
        </p:txBody>
      </p:sp>
    </p:spTree>
    <p:extLst>
      <p:ext uri="{BB962C8B-B14F-4D97-AF65-F5344CB8AC3E}">
        <p14:creationId xmlns:p14="http://schemas.microsoft.com/office/powerpoint/2010/main" val="24229645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648200" y="627618"/>
            <a:ext cx="4191000" cy="4983162"/>
          </a:xfrm>
        </p:spPr>
        <p:txBody>
          <a:bodyPr>
            <a:noAutofit/>
          </a:bodyPr>
          <a:lstStyle/>
          <a:p>
            <a:pPr algn="ctr"/>
            <a:r>
              <a:rPr lang="en-US" sz="2400" dirty="0">
                <a:solidFill>
                  <a:schemeClr val="tx1"/>
                </a:solidFill>
                <a:effectLst/>
                <a:latin typeface="Arial" panose="020B0604020202020204" pitchFamily="34" charset="0"/>
                <a:cs typeface="Arial" panose="020B0604020202020204" pitchFamily="34" charset="0"/>
              </a:rPr>
              <a:t>1 - </a:t>
            </a:r>
            <a:r>
              <a:rPr lang="en-US" sz="2400" dirty="0" err="1" smtClean="0">
                <a:solidFill>
                  <a:schemeClr val="tx1"/>
                </a:solidFill>
                <a:effectLst/>
                <a:latin typeface="Arial" panose="020B0604020202020204" pitchFamily="34" charset="0"/>
                <a:cs typeface="Arial" panose="020B0604020202020204" pitchFamily="34" charset="0"/>
              </a:rPr>
              <a:t>priz</a:t>
            </a:r>
            <a:r>
              <a:rPr lang="ro-RO" sz="2400" dirty="0" smtClean="0">
                <a:solidFill>
                  <a:schemeClr val="tx1"/>
                </a:solidFill>
                <a:effectLst/>
                <a:latin typeface="Arial" panose="020B0604020202020204" pitchFamily="34" charset="0"/>
                <a:cs typeface="Arial" panose="020B0604020202020204" pitchFamily="34" charset="0"/>
              </a:rPr>
              <a:t>ă</a:t>
            </a:r>
            <a:r>
              <a:rPr lang="en-US" sz="2400" dirty="0" smtClean="0">
                <a:solidFill>
                  <a:schemeClr val="tx1"/>
                </a:solidFill>
                <a:effectLst/>
                <a:latin typeface="Arial" panose="020B0604020202020204" pitchFamily="34" charset="0"/>
                <a:cs typeface="Arial" panose="020B0604020202020204" pitchFamily="34" charset="0"/>
              </a:rPr>
              <a:t> </a:t>
            </a:r>
            <a:r>
              <a:rPr lang="en-US" sz="2400" dirty="0">
                <a:solidFill>
                  <a:schemeClr val="tx1"/>
                </a:solidFill>
                <a:effectLst/>
                <a:latin typeface="Arial" panose="020B0604020202020204" pitchFamily="34" charset="0"/>
                <a:cs typeface="Arial" panose="020B0604020202020204" pitchFamily="34" charset="0"/>
              </a:rPr>
              <a:t>de </a:t>
            </a:r>
            <a:r>
              <a:rPr lang="en-US" sz="2400" dirty="0" err="1">
                <a:solidFill>
                  <a:schemeClr val="tx1"/>
                </a:solidFill>
                <a:effectLst/>
                <a:latin typeface="Arial" panose="020B0604020202020204" pitchFamily="34" charset="0"/>
                <a:cs typeface="Arial" panose="020B0604020202020204" pitchFamily="34" charset="0"/>
              </a:rPr>
              <a:t>aer</a:t>
            </a:r>
            <a:r>
              <a:rPr lang="en-US" sz="2400" dirty="0">
                <a:solidFill>
                  <a:schemeClr val="tx1"/>
                </a:solidFill>
                <a:effectLst/>
                <a:latin typeface="Arial" panose="020B0604020202020204" pitchFamily="34" charset="0"/>
                <a:cs typeface="Arial" panose="020B0604020202020204" pitchFamily="34" charset="0"/>
              </a:rPr>
              <a:t>; 2 - </a:t>
            </a:r>
            <a:r>
              <a:rPr lang="en-US" sz="2400" dirty="0" smtClean="0">
                <a:solidFill>
                  <a:schemeClr val="tx1"/>
                </a:solidFill>
                <a:effectLst/>
                <a:latin typeface="Arial" panose="020B0604020202020204" pitchFamily="34" charset="0"/>
                <a:cs typeface="Arial" panose="020B0604020202020204" pitchFamily="34" charset="0"/>
              </a:rPr>
              <a:t>van</a:t>
            </a:r>
            <a:r>
              <a:rPr lang="ro-RO" sz="2400" dirty="0" smtClean="0">
                <a:solidFill>
                  <a:schemeClr val="tx1"/>
                </a:solidFill>
                <a:effectLst/>
                <a:latin typeface="Arial" panose="020B0604020202020204" pitchFamily="34" charset="0"/>
                <a:cs typeface="Arial" panose="020B0604020202020204" pitchFamily="34" charset="0"/>
              </a:rPr>
              <a:t>ă</a:t>
            </a:r>
            <a:r>
              <a:rPr lang="en-US" sz="2400" dirty="0" smtClean="0">
                <a:solidFill>
                  <a:schemeClr val="tx1"/>
                </a:solidFill>
                <a:effectLst/>
                <a:latin typeface="Arial" panose="020B0604020202020204" pitchFamily="34" charset="0"/>
                <a:cs typeface="Arial" panose="020B0604020202020204" pitchFamily="34" charset="0"/>
              </a:rPr>
              <a:t> </a:t>
            </a:r>
            <a:r>
              <a:rPr lang="en-US" sz="2400" dirty="0" err="1">
                <a:solidFill>
                  <a:schemeClr val="tx1"/>
                </a:solidFill>
                <a:effectLst/>
                <a:latin typeface="Arial" panose="020B0604020202020204" pitchFamily="34" charset="0"/>
                <a:cs typeface="Arial" panose="020B0604020202020204" pitchFamily="34" charset="0"/>
              </a:rPr>
              <a:t>antisuflu</a:t>
            </a:r>
            <a:r>
              <a:rPr lang="en-US" sz="2400" dirty="0">
                <a:solidFill>
                  <a:schemeClr val="tx1"/>
                </a:solidFill>
                <a:effectLst/>
                <a:latin typeface="Arial" panose="020B0604020202020204" pitchFamily="34" charset="0"/>
                <a:cs typeface="Arial" panose="020B0604020202020204" pitchFamily="34" charset="0"/>
              </a:rPr>
              <a:t>; 3 - </a:t>
            </a:r>
            <a:r>
              <a:rPr lang="en-US" sz="2400" dirty="0" err="1">
                <a:solidFill>
                  <a:schemeClr val="tx1"/>
                </a:solidFill>
                <a:effectLst/>
                <a:latin typeface="Arial" panose="020B0604020202020204" pitchFamily="34" charset="0"/>
                <a:cs typeface="Arial" panose="020B0604020202020204" pitchFamily="34" charset="0"/>
              </a:rPr>
              <a:t>filtru</a:t>
            </a:r>
            <a:r>
              <a:rPr lang="en-US" sz="2400" dirty="0">
                <a:solidFill>
                  <a:schemeClr val="tx1"/>
                </a:solidFill>
                <a:effectLst/>
                <a:latin typeface="Arial" panose="020B0604020202020204" pitchFamily="34" charset="0"/>
                <a:cs typeface="Arial" panose="020B0604020202020204" pitchFamily="34" charset="0"/>
              </a:rPr>
              <a:t> </a:t>
            </a:r>
            <a:r>
              <a:rPr lang="en-US" sz="2400" dirty="0" smtClean="0">
                <a:solidFill>
                  <a:schemeClr val="tx1"/>
                </a:solidFill>
                <a:effectLst/>
                <a:latin typeface="Arial" panose="020B0604020202020204" pitchFamily="34" charset="0"/>
                <a:cs typeface="Arial" panose="020B0604020202020204" pitchFamily="34" charset="0"/>
              </a:rPr>
              <a:t>re</a:t>
            </a:r>
            <a:r>
              <a:rPr lang="ro-RO" sz="2400" dirty="0" smtClean="0">
                <a:solidFill>
                  <a:schemeClr val="tx1"/>
                </a:solidFill>
                <a:effectLst/>
                <a:latin typeface="Arial" panose="020B0604020202020204" pitchFamily="34" charset="0"/>
                <a:cs typeface="Arial" panose="020B0604020202020204" pitchFamily="34" charset="0"/>
              </a:rPr>
              <a:t>ț</a:t>
            </a:r>
            <a:r>
              <a:rPr lang="en-US" sz="2400" dirty="0" smtClean="0">
                <a:solidFill>
                  <a:schemeClr val="tx1"/>
                </a:solidFill>
                <a:effectLst/>
                <a:latin typeface="Arial" panose="020B0604020202020204" pitchFamily="34" charset="0"/>
                <a:cs typeface="Arial" panose="020B0604020202020204" pitchFamily="34" charset="0"/>
              </a:rPr>
              <a:t>in</a:t>
            </a:r>
            <a:r>
              <a:rPr lang="ro-RO" sz="2400" dirty="0" smtClean="0">
                <a:solidFill>
                  <a:schemeClr val="tx1"/>
                </a:solidFill>
                <a:effectLst/>
                <a:latin typeface="Arial" panose="020B0604020202020204" pitchFamily="34" charset="0"/>
                <a:cs typeface="Arial" panose="020B0604020202020204" pitchFamily="34" charset="0"/>
              </a:rPr>
              <a:t>ă</a:t>
            </a:r>
            <a:r>
              <a:rPr lang="en-US" sz="2400" dirty="0" smtClean="0">
                <a:solidFill>
                  <a:schemeClr val="tx1"/>
                </a:solidFill>
                <a:effectLst/>
                <a:latin typeface="Arial" panose="020B0604020202020204" pitchFamily="34" charset="0"/>
                <a:cs typeface="Arial" panose="020B0604020202020204" pitchFamily="34" charset="0"/>
              </a:rPr>
              <a:t>tor </a:t>
            </a:r>
            <a:r>
              <a:rPr lang="en-US" sz="2400" dirty="0">
                <a:solidFill>
                  <a:schemeClr val="tx1"/>
                </a:solidFill>
                <a:effectLst/>
                <a:latin typeface="Arial" panose="020B0604020202020204" pitchFamily="34" charset="0"/>
                <a:cs typeface="Arial" panose="020B0604020202020204" pitchFamily="34" charset="0"/>
              </a:rPr>
              <a:t>de </a:t>
            </a:r>
            <a:r>
              <a:rPr lang="en-US" sz="2400" dirty="0" err="1">
                <a:solidFill>
                  <a:schemeClr val="tx1"/>
                </a:solidFill>
                <a:effectLst/>
                <a:latin typeface="Arial" panose="020B0604020202020204" pitchFamily="34" charset="0"/>
                <a:cs typeface="Arial" panose="020B0604020202020204" pitchFamily="34" charset="0"/>
              </a:rPr>
              <a:t>praf</a:t>
            </a:r>
            <a:r>
              <a:rPr lang="en-US" sz="2400" dirty="0">
                <a:solidFill>
                  <a:schemeClr val="tx1"/>
                </a:solidFill>
                <a:effectLst/>
                <a:latin typeface="Arial" panose="020B0604020202020204" pitchFamily="34" charset="0"/>
                <a:cs typeface="Arial" panose="020B0604020202020204" pitchFamily="34" charset="0"/>
              </a:rPr>
              <a:t> </a:t>
            </a:r>
            <a:r>
              <a:rPr lang="ro-RO" sz="2400" dirty="0" smtClean="0">
                <a:solidFill>
                  <a:schemeClr val="tx1"/>
                </a:solidFill>
                <a:effectLst/>
                <a:latin typeface="Arial" panose="020B0604020202020204" pitchFamily="34" charset="0"/>
                <a:cs typeface="Arial" panose="020B0604020202020204" pitchFamily="34" charset="0"/>
              </a:rPr>
              <a:t>î</a:t>
            </a:r>
            <a:r>
              <a:rPr lang="en-US" sz="2400" dirty="0" smtClean="0">
                <a:solidFill>
                  <a:schemeClr val="tx1"/>
                </a:solidFill>
                <a:effectLst/>
                <a:latin typeface="Arial" panose="020B0604020202020204" pitchFamily="34" charset="0"/>
                <a:cs typeface="Arial" panose="020B0604020202020204" pitchFamily="34" charset="0"/>
              </a:rPr>
              <a:t>n </a:t>
            </a:r>
            <a:r>
              <a:rPr lang="en-US" sz="2400" dirty="0" err="1" smtClean="0">
                <a:solidFill>
                  <a:schemeClr val="tx1"/>
                </a:solidFill>
                <a:effectLst/>
                <a:latin typeface="Arial" panose="020B0604020202020204" pitchFamily="34" charset="0"/>
                <a:cs typeface="Arial" panose="020B0604020202020204" pitchFamily="34" charset="0"/>
              </a:rPr>
              <a:t>carcas</a:t>
            </a:r>
            <a:r>
              <a:rPr lang="ro-RO" sz="2400" dirty="0" smtClean="0">
                <a:solidFill>
                  <a:schemeClr val="tx1"/>
                </a:solidFill>
                <a:effectLst/>
                <a:latin typeface="Arial" panose="020B0604020202020204" pitchFamily="34" charset="0"/>
                <a:cs typeface="Arial" panose="020B0604020202020204" pitchFamily="34" charset="0"/>
              </a:rPr>
              <a:t>ă</a:t>
            </a:r>
            <a:r>
              <a:rPr lang="en-US" sz="2400" dirty="0" smtClean="0">
                <a:solidFill>
                  <a:schemeClr val="tx1"/>
                </a:solidFill>
                <a:effectLst/>
                <a:latin typeface="Arial" panose="020B0604020202020204" pitchFamily="34" charset="0"/>
                <a:cs typeface="Arial" panose="020B0604020202020204" pitchFamily="34" charset="0"/>
              </a:rPr>
              <a:t> </a:t>
            </a:r>
            <a:r>
              <a:rPr lang="en-US" sz="2400" dirty="0">
                <a:solidFill>
                  <a:schemeClr val="tx1"/>
                </a:solidFill>
                <a:effectLst/>
                <a:latin typeface="Arial" panose="020B0604020202020204" pitchFamily="34" charset="0"/>
                <a:cs typeface="Arial" panose="020B0604020202020204" pitchFamily="34" charset="0"/>
              </a:rPr>
              <a:t>cu </a:t>
            </a:r>
            <a:r>
              <a:rPr lang="en-US" sz="2400" dirty="0" err="1" smtClean="0">
                <a:solidFill>
                  <a:schemeClr val="tx1"/>
                </a:solidFill>
                <a:effectLst/>
                <a:latin typeface="Arial" panose="020B0604020202020204" pitchFamily="34" charset="0"/>
                <a:cs typeface="Arial" panose="020B0604020202020204" pitchFamily="34" charset="0"/>
              </a:rPr>
              <a:t>clapet</a:t>
            </a:r>
            <a:r>
              <a:rPr lang="ro-RO" sz="2400" dirty="0" smtClean="0">
                <a:solidFill>
                  <a:schemeClr val="tx1"/>
                </a:solidFill>
                <a:effectLst/>
                <a:latin typeface="Arial" panose="020B0604020202020204" pitchFamily="34" charset="0"/>
                <a:cs typeface="Arial" panose="020B0604020202020204" pitchFamily="34" charset="0"/>
              </a:rPr>
              <a:t>ă</a:t>
            </a:r>
            <a:r>
              <a:rPr lang="en-US" sz="2400" dirty="0" smtClean="0">
                <a:solidFill>
                  <a:schemeClr val="tx1"/>
                </a:solidFill>
                <a:effectLst/>
                <a:latin typeface="Arial" panose="020B0604020202020204" pitchFamily="34" charset="0"/>
                <a:cs typeface="Arial" panose="020B0604020202020204" pitchFamily="34" charset="0"/>
              </a:rPr>
              <a:t>; </a:t>
            </a:r>
            <a:r>
              <a:rPr lang="en-US" sz="2400" dirty="0">
                <a:solidFill>
                  <a:schemeClr val="tx1"/>
                </a:solidFill>
                <a:effectLst/>
                <a:latin typeface="Arial" panose="020B0604020202020204" pitchFamily="34" charset="0"/>
                <a:cs typeface="Arial" panose="020B0604020202020204" pitchFamily="34" charset="0"/>
              </a:rPr>
              <a:t>4 - ventilator </a:t>
            </a:r>
            <a:r>
              <a:rPr lang="en-US" sz="2400" dirty="0" err="1">
                <a:solidFill>
                  <a:schemeClr val="tx1"/>
                </a:solidFill>
                <a:effectLst/>
                <a:latin typeface="Arial" panose="020B0604020202020204" pitchFamily="34" charset="0"/>
                <a:cs typeface="Arial" panose="020B0604020202020204" pitchFamily="34" charset="0"/>
              </a:rPr>
              <a:t>electromanual</a:t>
            </a:r>
            <a:r>
              <a:rPr lang="en-US" sz="2400" dirty="0">
                <a:solidFill>
                  <a:schemeClr val="tx1"/>
                </a:solidFill>
                <a:effectLst/>
                <a:latin typeface="Arial" panose="020B0604020202020204" pitchFamily="34" charset="0"/>
                <a:cs typeface="Arial" panose="020B0604020202020204" pitchFamily="34" charset="0"/>
              </a:rPr>
              <a:t> tip VS-00; 5 - </a:t>
            </a:r>
            <a:r>
              <a:rPr lang="en-US" sz="2400" dirty="0" err="1">
                <a:solidFill>
                  <a:schemeClr val="tx1"/>
                </a:solidFill>
                <a:effectLst/>
                <a:latin typeface="Arial" panose="020B0604020202020204" pitchFamily="34" charset="0"/>
                <a:cs typeface="Arial" panose="020B0604020202020204" pitchFamily="34" charset="0"/>
              </a:rPr>
              <a:t>debitmetru</a:t>
            </a:r>
            <a:r>
              <a:rPr lang="en-US" sz="2400" dirty="0">
                <a:solidFill>
                  <a:schemeClr val="tx1"/>
                </a:solidFill>
                <a:effectLst/>
                <a:latin typeface="Arial" panose="020B0604020202020204" pitchFamily="34" charset="0"/>
                <a:cs typeface="Arial" panose="020B0604020202020204" pitchFamily="34" charset="0"/>
              </a:rPr>
              <a:t>; 6 - </a:t>
            </a:r>
            <a:r>
              <a:rPr lang="en-US" sz="2400" dirty="0" err="1">
                <a:solidFill>
                  <a:schemeClr val="tx1"/>
                </a:solidFill>
                <a:effectLst/>
                <a:latin typeface="Arial" panose="020B0604020202020204" pitchFamily="34" charset="0"/>
                <a:cs typeface="Arial" panose="020B0604020202020204" pitchFamily="34" charset="0"/>
              </a:rPr>
              <a:t>filtru</a:t>
            </a:r>
            <a:r>
              <a:rPr lang="en-US" sz="2400" dirty="0">
                <a:solidFill>
                  <a:schemeClr val="tx1"/>
                </a:solidFill>
                <a:effectLst/>
                <a:latin typeface="Arial" panose="020B0604020202020204" pitchFamily="34" charset="0"/>
                <a:cs typeface="Arial" panose="020B0604020202020204" pitchFamily="34" charset="0"/>
              </a:rPr>
              <a:t> </a:t>
            </a:r>
            <a:r>
              <a:rPr lang="en-US" sz="2400" dirty="0" smtClean="0">
                <a:solidFill>
                  <a:schemeClr val="tx1"/>
                </a:solidFill>
                <a:effectLst/>
                <a:latin typeface="Arial" panose="020B0604020202020204" pitchFamily="34" charset="0"/>
                <a:cs typeface="Arial" panose="020B0604020202020204" pitchFamily="34" charset="0"/>
              </a:rPr>
              <a:t>re</a:t>
            </a:r>
            <a:r>
              <a:rPr lang="ro-RO" sz="2400" dirty="0" smtClean="0">
                <a:solidFill>
                  <a:schemeClr val="tx1"/>
                </a:solidFill>
                <a:effectLst/>
                <a:latin typeface="Arial" panose="020B0604020202020204" pitchFamily="34" charset="0"/>
                <a:cs typeface="Arial" panose="020B0604020202020204" pitchFamily="34" charset="0"/>
              </a:rPr>
              <a:t>ț</a:t>
            </a:r>
            <a:r>
              <a:rPr lang="en-US" sz="2400" dirty="0" smtClean="0">
                <a:solidFill>
                  <a:schemeClr val="tx1"/>
                </a:solidFill>
                <a:effectLst/>
                <a:latin typeface="Arial" panose="020B0604020202020204" pitchFamily="34" charset="0"/>
                <a:cs typeface="Arial" panose="020B0604020202020204" pitchFamily="34" charset="0"/>
              </a:rPr>
              <a:t>in</a:t>
            </a:r>
            <a:r>
              <a:rPr lang="ro-RO" sz="2400" dirty="0" smtClean="0">
                <a:solidFill>
                  <a:schemeClr val="tx1"/>
                </a:solidFill>
                <a:effectLst/>
                <a:latin typeface="Arial" panose="020B0604020202020204" pitchFamily="34" charset="0"/>
                <a:cs typeface="Arial" panose="020B0604020202020204" pitchFamily="34" charset="0"/>
              </a:rPr>
              <a:t>ă</a:t>
            </a:r>
            <a:r>
              <a:rPr lang="en-US" sz="2400" dirty="0" smtClean="0">
                <a:solidFill>
                  <a:schemeClr val="tx1"/>
                </a:solidFill>
                <a:effectLst/>
                <a:latin typeface="Arial" panose="020B0604020202020204" pitchFamily="34" charset="0"/>
                <a:cs typeface="Arial" panose="020B0604020202020204" pitchFamily="34" charset="0"/>
              </a:rPr>
              <a:t>tor </a:t>
            </a:r>
            <a:r>
              <a:rPr lang="en-US" sz="2400" dirty="0">
                <a:solidFill>
                  <a:schemeClr val="tx1"/>
                </a:solidFill>
                <a:effectLst/>
                <a:latin typeface="Arial" panose="020B0604020202020204" pitchFamily="34" charset="0"/>
                <a:cs typeface="Arial" panose="020B0604020202020204" pitchFamily="34" charset="0"/>
              </a:rPr>
              <a:t>de </a:t>
            </a:r>
            <a:r>
              <a:rPr lang="en-US" sz="2400" dirty="0" err="1" smtClean="0">
                <a:solidFill>
                  <a:schemeClr val="tx1"/>
                </a:solidFill>
                <a:effectLst/>
                <a:latin typeface="Arial" panose="020B0604020202020204" pitchFamily="34" charset="0"/>
                <a:cs typeface="Arial" panose="020B0604020202020204" pitchFamily="34" charset="0"/>
              </a:rPr>
              <a:t>substan</a:t>
            </a:r>
            <a:r>
              <a:rPr lang="ro-RO" sz="2400" dirty="0" smtClean="0">
                <a:solidFill>
                  <a:schemeClr val="tx1"/>
                </a:solidFill>
                <a:effectLst/>
                <a:latin typeface="Arial" panose="020B0604020202020204" pitchFamily="34" charset="0"/>
                <a:cs typeface="Arial" panose="020B0604020202020204" pitchFamily="34" charset="0"/>
              </a:rPr>
              <a:t>ț</a:t>
            </a:r>
            <a:r>
              <a:rPr lang="en-US" sz="2400" dirty="0" smtClean="0">
                <a:solidFill>
                  <a:schemeClr val="tx1"/>
                </a:solidFill>
                <a:effectLst/>
                <a:latin typeface="Arial" panose="020B0604020202020204" pitchFamily="34" charset="0"/>
                <a:cs typeface="Arial" panose="020B0604020202020204" pitchFamily="34" charset="0"/>
              </a:rPr>
              <a:t>e </a:t>
            </a:r>
            <a:r>
              <a:rPr lang="en-US" sz="2400" dirty="0" err="1">
                <a:solidFill>
                  <a:schemeClr val="tx1"/>
                </a:solidFill>
                <a:effectLst/>
                <a:latin typeface="Arial" panose="020B0604020202020204" pitchFamily="34" charset="0"/>
                <a:cs typeface="Arial" panose="020B0604020202020204" pitchFamily="34" charset="0"/>
              </a:rPr>
              <a:t>toxice</a:t>
            </a:r>
            <a:r>
              <a:rPr lang="en-US" sz="2400" dirty="0">
                <a:solidFill>
                  <a:schemeClr val="tx1"/>
                </a:solidFill>
                <a:effectLst/>
                <a:latin typeface="Arial" panose="020B0604020202020204" pitchFamily="34" charset="0"/>
                <a:cs typeface="Arial" panose="020B0604020202020204" pitchFamily="34" charset="0"/>
              </a:rPr>
              <a:t>, radioactive de </a:t>
            </a:r>
            <a:r>
              <a:rPr lang="en-US" sz="2400" dirty="0" err="1" smtClean="0">
                <a:solidFill>
                  <a:schemeClr val="tx1"/>
                </a:solidFill>
                <a:effectLst/>
                <a:latin typeface="Arial" panose="020B0604020202020204" pitchFamily="34" charset="0"/>
                <a:cs typeface="Arial" panose="020B0604020202020204" pitchFamily="34" charset="0"/>
              </a:rPr>
              <a:t>lupt</a:t>
            </a:r>
            <a:r>
              <a:rPr lang="ro-RO" sz="2400" dirty="0" smtClean="0">
                <a:solidFill>
                  <a:schemeClr val="tx1"/>
                </a:solidFill>
                <a:effectLst/>
                <a:latin typeface="Arial" panose="020B0604020202020204" pitchFamily="34" charset="0"/>
                <a:cs typeface="Arial" panose="020B0604020202020204" pitchFamily="34" charset="0"/>
              </a:rPr>
              <a:t>ă</a:t>
            </a:r>
            <a:r>
              <a:rPr lang="en-US" sz="2400" dirty="0" smtClean="0">
                <a:solidFill>
                  <a:schemeClr val="tx1"/>
                </a:solidFill>
                <a:effectLst/>
                <a:latin typeface="Arial" panose="020B0604020202020204" pitchFamily="34" charset="0"/>
                <a:cs typeface="Arial" panose="020B0604020202020204" pitchFamily="34" charset="0"/>
              </a:rPr>
              <a:t> </a:t>
            </a:r>
            <a:r>
              <a:rPr lang="ro-RO" sz="2400" dirty="0" err="1">
                <a:solidFill>
                  <a:schemeClr val="tx1"/>
                </a:solidFill>
                <a:effectLst/>
                <a:latin typeface="Arial" panose="020B0604020202020204" pitchFamily="34" charset="0"/>
                <a:cs typeface="Arial" panose="020B0604020202020204" pitchFamily="34" charset="0"/>
              </a:rPr>
              <a:t>ș</a:t>
            </a:r>
            <a:r>
              <a:rPr lang="en-US" sz="2400" dirty="0" err="1" smtClean="0">
                <a:solidFill>
                  <a:schemeClr val="tx1"/>
                </a:solidFill>
                <a:effectLst/>
                <a:latin typeface="Arial" panose="020B0604020202020204" pitchFamily="34" charset="0"/>
                <a:cs typeface="Arial" panose="020B0604020202020204" pitchFamily="34" charset="0"/>
              </a:rPr>
              <a:t>i</a:t>
            </a:r>
            <a:r>
              <a:rPr lang="en-US" sz="2400" dirty="0" smtClean="0">
                <a:solidFill>
                  <a:schemeClr val="tx1"/>
                </a:solidFill>
                <a:effectLst/>
                <a:latin typeface="Arial" panose="020B0604020202020204" pitchFamily="34" charset="0"/>
                <a:cs typeface="Arial" panose="020B0604020202020204" pitchFamily="34" charset="0"/>
              </a:rPr>
              <a:t> </a:t>
            </a:r>
            <a:r>
              <a:rPr lang="en-US" sz="2400" dirty="0">
                <a:solidFill>
                  <a:schemeClr val="tx1"/>
                </a:solidFill>
                <a:effectLst/>
                <a:latin typeface="Arial" panose="020B0604020202020204" pitchFamily="34" charset="0"/>
                <a:cs typeface="Arial" panose="020B0604020202020204" pitchFamily="34" charset="0"/>
              </a:rPr>
              <a:t>de </a:t>
            </a:r>
            <a:r>
              <a:rPr lang="en-US" sz="2400" dirty="0" err="1" smtClean="0">
                <a:solidFill>
                  <a:schemeClr val="tx1"/>
                </a:solidFill>
                <a:effectLst/>
                <a:latin typeface="Arial" panose="020B0604020202020204" pitchFamily="34" charset="0"/>
                <a:cs typeface="Arial" panose="020B0604020202020204" pitchFamily="34" charset="0"/>
              </a:rPr>
              <a:t>agen</a:t>
            </a:r>
            <a:r>
              <a:rPr lang="ro-RO" sz="2400" dirty="0" smtClean="0">
                <a:solidFill>
                  <a:schemeClr val="tx1"/>
                </a:solidFill>
                <a:effectLst/>
                <a:latin typeface="Arial" panose="020B0604020202020204" pitchFamily="34" charset="0"/>
                <a:cs typeface="Arial" panose="020B0604020202020204" pitchFamily="34" charset="0"/>
              </a:rPr>
              <a:t>ț</a:t>
            </a:r>
            <a:r>
              <a:rPr lang="en-US" sz="2400" dirty="0" err="1" smtClean="0">
                <a:solidFill>
                  <a:schemeClr val="tx1"/>
                </a:solidFill>
                <a:effectLst/>
                <a:latin typeface="Arial" panose="020B0604020202020204" pitchFamily="34" charset="0"/>
                <a:cs typeface="Arial" panose="020B0604020202020204" pitchFamily="34" charset="0"/>
              </a:rPr>
              <a:t>i</a:t>
            </a:r>
            <a:r>
              <a:rPr lang="en-US" sz="2400" dirty="0" smtClean="0">
                <a:solidFill>
                  <a:schemeClr val="tx1"/>
                </a:solidFill>
                <a:effectLst/>
                <a:latin typeface="Arial" panose="020B0604020202020204" pitchFamily="34" charset="0"/>
                <a:cs typeface="Arial" panose="020B0604020202020204" pitchFamily="34" charset="0"/>
              </a:rPr>
              <a:t> </a:t>
            </a:r>
            <a:r>
              <a:rPr lang="en-US" sz="2400" dirty="0" err="1">
                <a:solidFill>
                  <a:schemeClr val="tx1"/>
                </a:solidFill>
                <a:effectLst/>
                <a:latin typeface="Arial" panose="020B0604020202020204" pitchFamily="34" charset="0"/>
                <a:cs typeface="Arial" panose="020B0604020202020204" pitchFamily="34" charset="0"/>
              </a:rPr>
              <a:t>patogeni</a:t>
            </a:r>
            <a:r>
              <a:rPr lang="en-US" sz="2400" dirty="0">
                <a:solidFill>
                  <a:schemeClr val="tx1"/>
                </a:solidFill>
                <a:effectLst/>
                <a:latin typeface="Arial" panose="020B0604020202020204" pitchFamily="34" charset="0"/>
                <a:cs typeface="Arial" panose="020B0604020202020204" pitchFamily="34" charset="0"/>
              </a:rPr>
              <a:t>; 7 - </a:t>
            </a:r>
            <a:r>
              <a:rPr lang="en-US" sz="2400" dirty="0" err="1">
                <a:solidFill>
                  <a:schemeClr val="tx1"/>
                </a:solidFill>
                <a:effectLst/>
                <a:latin typeface="Arial" panose="020B0604020202020204" pitchFamily="34" charset="0"/>
                <a:cs typeface="Arial" panose="020B0604020202020204" pitchFamily="34" charset="0"/>
              </a:rPr>
              <a:t>canale</a:t>
            </a:r>
            <a:r>
              <a:rPr lang="en-US" sz="2400" dirty="0">
                <a:solidFill>
                  <a:schemeClr val="tx1"/>
                </a:solidFill>
                <a:effectLst/>
                <a:latin typeface="Arial" panose="020B0604020202020204" pitchFamily="34" charset="0"/>
                <a:cs typeface="Arial" panose="020B0604020202020204" pitchFamily="34" charset="0"/>
              </a:rPr>
              <a:t> </a:t>
            </a:r>
            <a:r>
              <a:rPr lang="en-US" sz="2400" dirty="0" err="1">
                <a:solidFill>
                  <a:schemeClr val="tx1"/>
                </a:solidFill>
                <a:effectLst/>
                <a:latin typeface="Arial" panose="020B0604020202020204" pitchFamily="34" charset="0"/>
                <a:cs typeface="Arial" panose="020B0604020202020204" pitchFamily="34" charset="0"/>
              </a:rPr>
              <a:t>pentru</a:t>
            </a:r>
            <a:r>
              <a:rPr lang="en-US" sz="2400" dirty="0">
                <a:solidFill>
                  <a:schemeClr val="tx1"/>
                </a:solidFill>
                <a:effectLst/>
                <a:latin typeface="Arial" panose="020B0604020202020204" pitchFamily="34" charset="0"/>
                <a:cs typeface="Arial" panose="020B0604020202020204" pitchFamily="34" charset="0"/>
              </a:rPr>
              <a:t> </a:t>
            </a:r>
            <a:r>
              <a:rPr lang="en-US" sz="2400" dirty="0" err="1">
                <a:solidFill>
                  <a:schemeClr val="tx1"/>
                </a:solidFill>
                <a:effectLst/>
                <a:latin typeface="Arial" panose="020B0604020202020204" pitchFamily="34" charset="0"/>
                <a:cs typeface="Arial" panose="020B0604020202020204" pitchFamily="34" charset="0"/>
              </a:rPr>
              <a:t>distribuirea</a:t>
            </a:r>
            <a:r>
              <a:rPr lang="en-US" sz="2400" dirty="0">
                <a:solidFill>
                  <a:schemeClr val="tx1"/>
                </a:solidFill>
                <a:effectLst/>
                <a:latin typeface="Arial" panose="020B0604020202020204" pitchFamily="34" charset="0"/>
                <a:cs typeface="Arial" panose="020B0604020202020204" pitchFamily="34" charset="0"/>
              </a:rPr>
              <a:t> </a:t>
            </a:r>
            <a:r>
              <a:rPr lang="en-US" sz="2400" dirty="0" err="1">
                <a:solidFill>
                  <a:schemeClr val="tx1"/>
                </a:solidFill>
                <a:effectLst/>
                <a:latin typeface="Arial" panose="020B0604020202020204" pitchFamily="34" charset="0"/>
                <a:cs typeface="Arial" panose="020B0604020202020204" pitchFamily="34" charset="0"/>
              </a:rPr>
              <a:t>aerului</a:t>
            </a:r>
            <a:r>
              <a:rPr lang="en-US" sz="2400" dirty="0">
                <a:solidFill>
                  <a:schemeClr val="tx1"/>
                </a:solidFill>
                <a:effectLst/>
                <a:latin typeface="Arial" panose="020B0604020202020204" pitchFamily="34" charset="0"/>
                <a:cs typeface="Arial" panose="020B0604020202020204" pitchFamily="34" charset="0"/>
              </a:rPr>
              <a:t> </a:t>
            </a:r>
            <a:r>
              <a:rPr lang="ro-RO" sz="2400" dirty="0" smtClean="0">
                <a:solidFill>
                  <a:schemeClr val="tx1"/>
                </a:solidFill>
                <a:effectLst/>
                <a:latin typeface="Arial" panose="020B0604020202020204" pitchFamily="34" charset="0"/>
                <a:cs typeface="Arial" panose="020B0604020202020204" pitchFamily="34" charset="0"/>
              </a:rPr>
              <a:t>î</a:t>
            </a:r>
            <a:r>
              <a:rPr lang="en-US" sz="2400" dirty="0" smtClean="0">
                <a:solidFill>
                  <a:schemeClr val="tx1"/>
                </a:solidFill>
                <a:effectLst/>
                <a:latin typeface="Arial" panose="020B0604020202020204" pitchFamily="34" charset="0"/>
                <a:cs typeface="Arial" panose="020B0604020202020204" pitchFamily="34" charset="0"/>
              </a:rPr>
              <a:t>n </a:t>
            </a:r>
            <a:r>
              <a:rPr lang="ro-RO" sz="2400" dirty="0" smtClean="0">
                <a:solidFill>
                  <a:schemeClr val="tx1"/>
                </a:solidFill>
                <a:effectLst/>
                <a:latin typeface="Arial" panose="020B0604020202020204" pitchFamily="34" charset="0"/>
                <a:cs typeface="Arial" panose="020B0604020202020204" pitchFamily="34" charset="0"/>
              </a:rPr>
              <a:t>î</a:t>
            </a:r>
            <a:r>
              <a:rPr lang="en-US" sz="2400" dirty="0" err="1" smtClean="0">
                <a:solidFill>
                  <a:schemeClr val="tx1"/>
                </a:solidFill>
                <a:effectLst/>
                <a:latin typeface="Arial" panose="020B0604020202020204" pitchFamily="34" charset="0"/>
                <a:cs typeface="Arial" panose="020B0604020202020204" pitchFamily="34" charset="0"/>
              </a:rPr>
              <a:t>nc</a:t>
            </a:r>
            <a:r>
              <a:rPr lang="ro-RO" sz="2400" dirty="0" smtClean="0">
                <a:solidFill>
                  <a:schemeClr val="tx1"/>
                </a:solidFill>
                <a:effectLst/>
                <a:latin typeface="Arial" panose="020B0604020202020204" pitchFamily="34" charset="0"/>
                <a:cs typeface="Arial" panose="020B0604020202020204" pitchFamily="34" charset="0"/>
              </a:rPr>
              <a:t>ă</a:t>
            </a:r>
            <a:r>
              <a:rPr lang="en-US" sz="2400" dirty="0" err="1" smtClean="0">
                <a:solidFill>
                  <a:schemeClr val="tx1"/>
                </a:solidFill>
                <a:effectLst/>
                <a:latin typeface="Arial" panose="020B0604020202020204" pitchFamily="34" charset="0"/>
                <a:cs typeface="Arial" panose="020B0604020202020204" pitchFamily="34" charset="0"/>
              </a:rPr>
              <a:t>peri</a:t>
            </a:r>
            <a:r>
              <a:rPr lang="en-US" sz="2400" dirty="0" smtClean="0">
                <a:solidFill>
                  <a:schemeClr val="tx1"/>
                </a:solidFill>
                <a:effectLst/>
                <a:latin typeface="Arial" panose="020B0604020202020204" pitchFamily="34" charset="0"/>
                <a:cs typeface="Arial" panose="020B0604020202020204" pitchFamily="34" charset="0"/>
              </a:rPr>
              <a:t>;</a:t>
            </a:r>
            <a:r>
              <a:rPr lang="ro-RO" sz="2400" dirty="0" smtClean="0">
                <a:solidFill>
                  <a:schemeClr val="tx1"/>
                </a:solidFill>
                <a:effectLst/>
                <a:latin typeface="Arial" panose="020B0604020202020204" pitchFamily="34" charset="0"/>
                <a:cs typeface="Arial" panose="020B0604020202020204" pitchFamily="34" charset="0"/>
              </a:rPr>
              <a:t/>
            </a:r>
            <a:br>
              <a:rPr lang="ro-RO" sz="2400" dirty="0" smtClean="0">
                <a:solidFill>
                  <a:schemeClr val="tx1"/>
                </a:solidFill>
                <a:effectLst/>
                <a:latin typeface="Arial" panose="020B0604020202020204" pitchFamily="34" charset="0"/>
                <a:cs typeface="Arial" panose="020B0604020202020204" pitchFamily="34" charset="0"/>
              </a:rPr>
            </a:br>
            <a:r>
              <a:rPr lang="en-US" sz="2400" dirty="0" smtClean="0">
                <a:solidFill>
                  <a:schemeClr val="tx1"/>
                </a:solidFill>
                <a:effectLst/>
                <a:latin typeface="Arial" panose="020B0604020202020204" pitchFamily="34" charset="0"/>
                <a:cs typeface="Arial" panose="020B0604020202020204" pitchFamily="34" charset="0"/>
              </a:rPr>
              <a:t>8 </a:t>
            </a:r>
            <a:r>
              <a:rPr lang="en-US" sz="2400" dirty="0">
                <a:solidFill>
                  <a:schemeClr val="tx1"/>
                </a:solidFill>
                <a:effectLst/>
                <a:latin typeface="Arial" panose="020B0604020202020204" pitchFamily="34" charset="0"/>
                <a:cs typeface="Arial" panose="020B0604020202020204" pitchFamily="34" charset="0"/>
              </a:rPr>
              <a:t>- </a:t>
            </a:r>
            <a:r>
              <a:rPr lang="en-US" sz="2400" dirty="0" err="1">
                <a:solidFill>
                  <a:schemeClr val="tx1"/>
                </a:solidFill>
                <a:effectLst/>
                <a:latin typeface="Arial" panose="020B0604020202020204" pitchFamily="34" charset="0"/>
                <a:cs typeface="Arial" panose="020B0604020202020204" pitchFamily="34" charset="0"/>
              </a:rPr>
              <a:t>micromanometru</a:t>
            </a:r>
            <a:r>
              <a:rPr lang="en-US" sz="2400" dirty="0">
                <a:solidFill>
                  <a:schemeClr val="tx1"/>
                </a:solidFill>
                <a:effectLst/>
                <a:latin typeface="Arial" panose="020B0604020202020204" pitchFamily="34" charset="0"/>
                <a:cs typeface="Arial" panose="020B0604020202020204" pitchFamily="34" charset="0"/>
              </a:rPr>
              <a:t>; 9 - </a:t>
            </a:r>
            <a:r>
              <a:rPr lang="en-US" sz="2400" dirty="0" err="1">
                <a:solidFill>
                  <a:schemeClr val="tx1"/>
                </a:solidFill>
                <a:effectLst/>
                <a:latin typeface="Arial" panose="020B0604020202020204" pitchFamily="34" charset="0"/>
                <a:cs typeface="Arial" panose="020B0604020202020204" pitchFamily="34" charset="0"/>
              </a:rPr>
              <a:t>supape</a:t>
            </a:r>
            <a:r>
              <a:rPr lang="en-US" sz="2400" dirty="0">
                <a:solidFill>
                  <a:schemeClr val="tx1"/>
                </a:solidFill>
                <a:effectLst/>
                <a:latin typeface="Arial" panose="020B0604020202020204" pitchFamily="34" charset="0"/>
                <a:cs typeface="Arial" panose="020B0604020202020204" pitchFamily="34" charset="0"/>
              </a:rPr>
              <a:t> de </a:t>
            </a:r>
            <a:r>
              <a:rPr lang="en-US" sz="2400" dirty="0" err="1">
                <a:solidFill>
                  <a:schemeClr val="tx1"/>
                </a:solidFill>
                <a:effectLst/>
                <a:latin typeface="Arial" panose="020B0604020202020204" pitchFamily="34" charset="0"/>
                <a:cs typeface="Arial" panose="020B0604020202020204" pitchFamily="34" charset="0"/>
              </a:rPr>
              <a:t>suprapresiune</a:t>
            </a:r>
            <a:endParaRPr lang="en-US" sz="2400" dirty="0">
              <a:solidFill>
                <a:schemeClr val="tx1"/>
              </a:solidFill>
              <a:effectLst/>
              <a:latin typeface="Arial" panose="020B0604020202020204" pitchFamily="34" charset="0"/>
              <a:cs typeface="Arial" panose="020B0604020202020204" pitchFamily="34" charset="0"/>
            </a:endParaRPr>
          </a:p>
        </p:txBody>
      </p:sp>
      <p:pic>
        <p:nvPicPr>
          <p:cNvPr id="4098" name="Picture 2" descr="http://atomicbunker.ro/images/instalatie-filtroventilatie-pentru-adaposturi-de-aparare-civila_tip-ifv2-750-cotat.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294799"/>
            <a:ext cx="4419600" cy="56488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10663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410200"/>
          </a:xfrm>
        </p:spPr>
        <p:txBody>
          <a:bodyPr/>
          <a:lstStyle/>
          <a:p>
            <a:r>
              <a:rPr lang="vi-VN" b="1" dirty="0">
                <a:effectLst>
                  <a:outerShdw blurRad="38100" dist="38100" dir="2700000" algn="tl">
                    <a:srgbClr val="000000">
                      <a:alpha val="43137"/>
                    </a:srgbClr>
                  </a:outerShdw>
                </a:effectLst>
              </a:rPr>
              <a:t>Protecţia prin </a:t>
            </a:r>
            <a:r>
              <a:rPr lang="vi-VN" b="1" dirty="0" smtClean="0">
                <a:effectLst>
                  <a:outerShdw blurRad="38100" dist="38100" dir="2700000" algn="tl">
                    <a:srgbClr val="000000">
                      <a:alpha val="43137"/>
                    </a:srgbClr>
                  </a:outerShdw>
                </a:effectLst>
              </a:rPr>
              <a:t>adăpostire</a:t>
            </a:r>
            <a:endParaRPr lang="ro-RO" b="1" dirty="0" smtClean="0">
              <a:effectLst>
                <a:outerShdw blurRad="38100" dist="38100" dir="2700000" algn="tl">
                  <a:srgbClr val="000000">
                    <a:alpha val="43137"/>
                  </a:srgbClr>
                </a:outerShdw>
              </a:effectLst>
            </a:endParaRPr>
          </a:p>
          <a:p>
            <a:r>
              <a:rPr lang="vi-VN" b="1" dirty="0" smtClean="0"/>
              <a:t>se realizează </a:t>
            </a:r>
            <a:r>
              <a:rPr lang="vi-VN" dirty="0" smtClean="0"/>
              <a:t>în </a:t>
            </a:r>
            <a:r>
              <a:rPr lang="vi-VN" dirty="0"/>
              <a:t>scopul ocrotirii cetăţenilor împotriva atacurilor inamicului şi a efectelor unor </a:t>
            </a:r>
            <a:r>
              <a:rPr lang="vi-VN" dirty="0" smtClean="0"/>
              <a:t>dezastre</a:t>
            </a:r>
            <a:endParaRPr lang="ro-RO" dirty="0" smtClean="0"/>
          </a:p>
          <a:p>
            <a:pPr marL="109728" indent="0">
              <a:buNone/>
            </a:pPr>
            <a:r>
              <a:rPr lang="ro-RO" dirty="0"/>
              <a:t>ș</a:t>
            </a:r>
            <a:r>
              <a:rPr lang="vi-VN" dirty="0" smtClean="0"/>
              <a:t>i</a:t>
            </a:r>
            <a:endParaRPr lang="ro-RO" dirty="0" smtClean="0"/>
          </a:p>
          <a:p>
            <a:r>
              <a:rPr lang="vi-VN" b="1" dirty="0" smtClean="0"/>
              <a:t>se </a:t>
            </a:r>
            <a:r>
              <a:rPr lang="vi-VN" b="1" dirty="0"/>
              <a:t>asigură </a:t>
            </a:r>
            <a:r>
              <a:rPr lang="vi-VN" dirty="0"/>
              <a:t>prin lucrări special constituite (</a:t>
            </a:r>
            <a:r>
              <a:rPr lang="vi-VN" i="1" dirty="0"/>
              <a:t>adăposturi de protecţie civilă </a:t>
            </a:r>
            <a:r>
              <a:rPr lang="vi-VN" dirty="0"/>
              <a:t>şi </a:t>
            </a:r>
            <a:r>
              <a:rPr lang="vi-VN" i="1" dirty="0"/>
              <a:t>puncte de comandă</a:t>
            </a:r>
            <a:r>
              <a:rPr lang="vi-VN" dirty="0"/>
              <a:t>) precum şi în subsolurile amenajate ale clădirilor şi în alte spaţii care se amenajează în acest scop (tuneluri tehnice, galerii edilitare, staţii de metrou etc.).</a:t>
            </a:r>
            <a:endParaRPr lang="en-US" dirty="0"/>
          </a:p>
        </p:txBody>
      </p:sp>
    </p:spTree>
    <p:extLst>
      <p:ext uri="{BB962C8B-B14F-4D97-AF65-F5344CB8AC3E}">
        <p14:creationId xmlns:p14="http://schemas.microsoft.com/office/powerpoint/2010/main" val="7393963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normAutofit lnSpcReduction="10000"/>
          </a:bodyPr>
          <a:lstStyle/>
          <a:p>
            <a:pPr marL="109728" indent="0">
              <a:buNone/>
            </a:pPr>
            <a:r>
              <a:rPr lang="ro-RO" dirty="0" smtClean="0"/>
              <a:t>Capacitatea de adăpostire în cadrul construcţiilor noi se stabileşte astfel:</a:t>
            </a:r>
          </a:p>
          <a:p>
            <a:r>
              <a:rPr lang="ro-RO" dirty="0" smtClean="0"/>
              <a:t>în clădirile de locuit, administrative, social-culturale, industriale, depozite, garaje, pasaje, tuneluri, etc. </a:t>
            </a:r>
            <a:r>
              <a:rPr lang="ro-RO" dirty="0" smtClean="0">
                <a:solidFill>
                  <a:schemeClr val="accent2"/>
                </a:solidFill>
              </a:rPr>
              <a:t>câte 1 m</a:t>
            </a:r>
            <a:r>
              <a:rPr lang="ro-RO" baseline="30000" dirty="0" smtClean="0">
                <a:solidFill>
                  <a:schemeClr val="accent2"/>
                </a:solidFill>
              </a:rPr>
              <a:t>2</a:t>
            </a:r>
            <a:r>
              <a:rPr lang="ro-RO" dirty="0" smtClean="0">
                <a:solidFill>
                  <a:schemeClr val="accent2"/>
                </a:solidFill>
              </a:rPr>
              <a:t> de suprafaţă utilă pentru fiecare persoană</a:t>
            </a:r>
            <a:r>
              <a:rPr lang="ro-RO" dirty="0" smtClean="0"/>
              <a:t>;</a:t>
            </a:r>
          </a:p>
          <a:p>
            <a:r>
              <a:rPr lang="ro-RO" dirty="0" smtClean="0"/>
              <a:t>la construcţiile spitaliceşti </a:t>
            </a:r>
            <a:r>
              <a:rPr lang="ro-RO" dirty="0" smtClean="0">
                <a:solidFill>
                  <a:schemeClr val="accent2"/>
                </a:solidFill>
              </a:rPr>
              <a:t>câte 2 m</a:t>
            </a:r>
            <a:r>
              <a:rPr lang="ro-RO" baseline="30000" dirty="0" smtClean="0">
                <a:solidFill>
                  <a:schemeClr val="accent2"/>
                </a:solidFill>
              </a:rPr>
              <a:t>2</a:t>
            </a:r>
            <a:r>
              <a:rPr lang="ro-RO" dirty="0" smtClean="0">
                <a:solidFill>
                  <a:schemeClr val="accent2"/>
                </a:solidFill>
              </a:rPr>
              <a:t> de suprafaţă utilă pentru fiecare pat</a:t>
            </a:r>
            <a:r>
              <a:rPr lang="ro-RO" dirty="0" smtClean="0"/>
              <a:t>;</a:t>
            </a:r>
          </a:p>
          <a:p>
            <a:r>
              <a:rPr lang="ro-RO" dirty="0" smtClean="0"/>
              <a:t>În subsolurile clădirilor de locuit proprietate particulară se prevăd </a:t>
            </a:r>
            <a:r>
              <a:rPr lang="ro-RO" dirty="0" smtClean="0">
                <a:solidFill>
                  <a:schemeClr val="accent2"/>
                </a:solidFill>
              </a:rPr>
              <a:t>aceleaşi adăposturi ca şi în clădirile proprietate de stat</a:t>
            </a:r>
            <a:r>
              <a:rPr lang="ro-RO" dirty="0" smtClean="0"/>
              <a:t>   (</a:t>
            </a:r>
            <a:r>
              <a:rPr lang="ro-RO" i="1" dirty="0" smtClean="0"/>
              <a:t>cheltuielile suplimentare pentru partea de construcţii-montaj privind amenajarea adăposturilor în subsol se suportă de către proprietari şi nu pot depăşi 5% din valoarea de construcţii-montaj a acestora</a:t>
            </a:r>
            <a:r>
              <a:rPr lang="ro-RO" dirty="0" smtClean="0"/>
              <a:t>)</a:t>
            </a:r>
            <a:endParaRPr lang="ro-RO" dirty="0"/>
          </a:p>
        </p:txBody>
      </p:sp>
    </p:spTree>
    <p:extLst>
      <p:ext uri="{BB962C8B-B14F-4D97-AF65-F5344CB8AC3E}">
        <p14:creationId xmlns:p14="http://schemas.microsoft.com/office/powerpoint/2010/main" val="38890109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458200" cy="5550091"/>
          </a:xfrm>
        </p:spPr>
        <p:txBody>
          <a:bodyPr>
            <a:normAutofit lnSpcReduction="10000"/>
          </a:bodyPr>
          <a:lstStyle/>
          <a:p>
            <a:pPr marL="109728" indent="0">
              <a:buNone/>
            </a:pPr>
            <a:r>
              <a:rPr lang="ro-RO" dirty="0"/>
              <a:t>Instalaţiile de </a:t>
            </a:r>
            <a:r>
              <a:rPr lang="ro-RO" dirty="0" err="1"/>
              <a:t>filtroventilaţie</a:t>
            </a:r>
            <a:r>
              <a:rPr lang="ro-RO" dirty="0"/>
              <a:t> funcţionează în </a:t>
            </a:r>
            <a:r>
              <a:rPr lang="ro-RO" b="1" dirty="0"/>
              <a:t>trei </a:t>
            </a:r>
            <a:r>
              <a:rPr lang="ro-RO" b="1" dirty="0" smtClean="0"/>
              <a:t>regimuri</a:t>
            </a:r>
            <a:r>
              <a:rPr lang="ro-RO" dirty="0" smtClean="0"/>
              <a:t>:</a:t>
            </a:r>
          </a:p>
          <a:p>
            <a:pPr marL="109728" indent="0">
              <a:buNone/>
            </a:pPr>
            <a:endParaRPr lang="ro-RO" dirty="0" smtClean="0"/>
          </a:p>
          <a:p>
            <a:pPr marL="624078" lvl="0" indent="-514350">
              <a:buClrTx/>
              <a:buSzPct val="96000"/>
              <a:buFont typeface="+mj-lt"/>
              <a:buAutoNum type="arabicPeriod"/>
            </a:pPr>
            <a:r>
              <a:rPr lang="ro-RO" dirty="0"/>
              <a:t>Regim de ventilare mecanică normală, în care aerul introdus în punctul de comandă este curăţat de praf şi </a:t>
            </a:r>
            <a:r>
              <a:rPr lang="ro-RO" dirty="0" smtClean="0"/>
              <a:t>impurităţi;</a:t>
            </a:r>
          </a:p>
          <a:p>
            <a:pPr marL="624078" lvl="0" indent="-514350">
              <a:buClrTx/>
              <a:buSzPct val="96000"/>
              <a:buFont typeface="+mj-lt"/>
              <a:buAutoNum type="arabicPeriod"/>
            </a:pPr>
            <a:r>
              <a:rPr lang="ro-RO" dirty="0" smtClean="0"/>
              <a:t>Regim </a:t>
            </a:r>
            <a:r>
              <a:rPr lang="ro-RO" dirty="0"/>
              <a:t>de </a:t>
            </a:r>
            <a:r>
              <a:rPr lang="ro-RO" dirty="0" err="1"/>
              <a:t>filtroventilare</a:t>
            </a:r>
            <a:r>
              <a:rPr lang="ro-RO" dirty="0"/>
              <a:t>, în care aerul introdus este curăţat de praf, impurităţi, substanţe toxice, radioactive şi agenţi </a:t>
            </a:r>
            <a:r>
              <a:rPr lang="ro-RO" dirty="0" smtClean="0"/>
              <a:t>patogeni;</a:t>
            </a:r>
          </a:p>
          <a:p>
            <a:pPr marL="624078" lvl="0" indent="-514350">
              <a:buClrTx/>
              <a:buSzPct val="96000"/>
              <a:buFont typeface="+mj-lt"/>
              <a:buAutoNum type="arabicPeriod"/>
            </a:pPr>
            <a:r>
              <a:rPr lang="en-US" dirty="0" err="1" smtClean="0"/>
              <a:t>Regim</a:t>
            </a:r>
            <a:r>
              <a:rPr lang="en-US" dirty="0" smtClean="0"/>
              <a:t> </a:t>
            </a:r>
            <a:r>
              <a:rPr lang="en-US" dirty="0"/>
              <a:t>de </a:t>
            </a:r>
            <a:r>
              <a:rPr lang="en-US" dirty="0" err="1"/>
              <a:t>recirculare</a:t>
            </a:r>
            <a:r>
              <a:rPr lang="en-US" dirty="0"/>
              <a:t> </a:t>
            </a:r>
            <a:r>
              <a:rPr lang="en-US" dirty="0" err="1"/>
              <a:t>şi</a:t>
            </a:r>
            <a:r>
              <a:rPr lang="en-US" dirty="0"/>
              <a:t> </a:t>
            </a:r>
            <a:r>
              <a:rPr lang="en-US" dirty="0" err="1"/>
              <a:t>regenerare</a:t>
            </a:r>
            <a:r>
              <a:rPr lang="en-US" dirty="0"/>
              <a:t> a </a:t>
            </a:r>
            <a:r>
              <a:rPr lang="en-US" dirty="0" err="1"/>
              <a:t>aerului</a:t>
            </a:r>
            <a:r>
              <a:rPr lang="en-US" dirty="0"/>
              <a:t> din interior cu </a:t>
            </a:r>
            <a:r>
              <a:rPr lang="en-US" dirty="0" err="1"/>
              <a:t>izolare</a:t>
            </a:r>
            <a:r>
              <a:rPr lang="en-US" dirty="0"/>
              <a:t> </a:t>
            </a:r>
            <a:r>
              <a:rPr lang="en-US" dirty="0" err="1"/>
              <a:t>totală</a:t>
            </a:r>
            <a:r>
              <a:rPr lang="en-US" dirty="0"/>
              <a:t> de exterior (</a:t>
            </a:r>
            <a:r>
              <a:rPr lang="en-US" dirty="0" err="1"/>
              <a:t>absorbţia</a:t>
            </a:r>
            <a:r>
              <a:rPr lang="en-US" dirty="0"/>
              <a:t> </a:t>
            </a:r>
            <a:r>
              <a:rPr lang="en-US" dirty="0" err="1"/>
              <a:t>aerului</a:t>
            </a:r>
            <a:r>
              <a:rPr lang="en-US" dirty="0"/>
              <a:t> </a:t>
            </a:r>
            <a:r>
              <a:rPr lang="en-US" dirty="0" err="1"/>
              <a:t>viciat</a:t>
            </a:r>
            <a:r>
              <a:rPr lang="en-US" dirty="0"/>
              <a:t> din </a:t>
            </a:r>
            <a:r>
              <a:rPr lang="en-US" dirty="0" err="1"/>
              <a:t>încăperi</a:t>
            </a:r>
            <a:r>
              <a:rPr lang="en-US" dirty="0"/>
              <a:t>, </a:t>
            </a:r>
            <a:r>
              <a:rPr lang="en-US" dirty="0" err="1"/>
              <a:t>filtrarea</a:t>
            </a:r>
            <a:r>
              <a:rPr lang="en-US" dirty="0"/>
              <a:t> </a:t>
            </a:r>
            <a:r>
              <a:rPr lang="en-US" dirty="0" err="1"/>
              <a:t>acestuia</a:t>
            </a:r>
            <a:r>
              <a:rPr lang="en-US" dirty="0"/>
              <a:t> </a:t>
            </a:r>
            <a:r>
              <a:rPr lang="en-US" dirty="0" err="1"/>
              <a:t>în</a:t>
            </a:r>
            <a:r>
              <a:rPr lang="en-US" dirty="0"/>
              <a:t> </a:t>
            </a:r>
            <a:r>
              <a:rPr lang="en-US" dirty="0" err="1"/>
              <a:t>filtrele</a:t>
            </a:r>
            <a:r>
              <a:rPr lang="en-US" dirty="0"/>
              <a:t> </a:t>
            </a:r>
            <a:r>
              <a:rPr lang="en-US" dirty="0" err="1"/>
              <a:t>reţinătoare</a:t>
            </a:r>
            <a:r>
              <a:rPr lang="en-US" dirty="0"/>
              <a:t> de CO</a:t>
            </a:r>
            <a:r>
              <a:rPr lang="en-US" baseline="-25000" dirty="0"/>
              <a:t>2</a:t>
            </a:r>
            <a:r>
              <a:rPr lang="en-US" dirty="0"/>
              <a:t> </a:t>
            </a:r>
            <a:r>
              <a:rPr lang="en-US" dirty="0" err="1"/>
              <a:t>şi</a:t>
            </a:r>
            <a:r>
              <a:rPr lang="en-US" dirty="0"/>
              <a:t> </a:t>
            </a:r>
            <a:r>
              <a:rPr lang="en-US" dirty="0" err="1"/>
              <a:t>vapori</a:t>
            </a:r>
            <a:r>
              <a:rPr lang="en-US" dirty="0"/>
              <a:t> de </a:t>
            </a:r>
            <a:r>
              <a:rPr lang="en-US" dirty="0" err="1"/>
              <a:t>apă</a:t>
            </a:r>
            <a:r>
              <a:rPr lang="en-US" dirty="0"/>
              <a:t> </a:t>
            </a:r>
            <a:r>
              <a:rPr lang="en-US" dirty="0" err="1"/>
              <a:t>şi</a:t>
            </a:r>
            <a:r>
              <a:rPr lang="en-US" dirty="0"/>
              <a:t> </a:t>
            </a:r>
            <a:r>
              <a:rPr lang="en-US" dirty="0" err="1"/>
              <a:t>completarea</a:t>
            </a:r>
            <a:r>
              <a:rPr lang="en-US" dirty="0"/>
              <a:t> </a:t>
            </a:r>
            <a:r>
              <a:rPr lang="en-US" dirty="0" err="1"/>
              <a:t>cantităţii</a:t>
            </a:r>
            <a:r>
              <a:rPr lang="en-US" dirty="0"/>
              <a:t> de </a:t>
            </a:r>
            <a:r>
              <a:rPr lang="en-US" dirty="0" err="1"/>
              <a:t>oxigen</a:t>
            </a:r>
            <a:r>
              <a:rPr lang="en-US" dirty="0"/>
              <a:t>)</a:t>
            </a:r>
            <a:endParaRPr lang="ro-RO" dirty="0"/>
          </a:p>
        </p:txBody>
      </p:sp>
    </p:spTree>
    <p:extLst>
      <p:ext uri="{BB962C8B-B14F-4D97-AF65-F5344CB8AC3E}">
        <p14:creationId xmlns:p14="http://schemas.microsoft.com/office/powerpoint/2010/main" val="15435406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US" b="1" dirty="0" err="1">
                <a:solidFill>
                  <a:srgbClr val="C00000"/>
                </a:solidFill>
              </a:rPr>
              <a:t>Instalaţiile</a:t>
            </a:r>
            <a:r>
              <a:rPr lang="en-US" b="1" dirty="0">
                <a:solidFill>
                  <a:srgbClr val="C00000"/>
                </a:solidFill>
              </a:rPr>
              <a:t> </a:t>
            </a:r>
            <a:r>
              <a:rPr lang="en-US" b="1" dirty="0" err="1">
                <a:solidFill>
                  <a:srgbClr val="C00000"/>
                </a:solidFill>
              </a:rPr>
              <a:t>sanitare</a:t>
            </a:r>
            <a:r>
              <a:rPr lang="en-US" b="1" dirty="0">
                <a:solidFill>
                  <a:srgbClr val="C00000"/>
                </a:solidFill>
              </a:rPr>
              <a:t> </a:t>
            </a:r>
            <a:r>
              <a:rPr lang="en-US" b="1" dirty="0" err="1" smtClean="0">
                <a:solidFill>
                  <a:srgbClr val="C00000"/>
                </a:solidFill>
              </a:rPr>
              <a:t>cuprind</a:t>
            </a:r>
            <a:r>
              <a:rPr lang="ro-RO" b="1" dirty="0" smtClean="0">
                <a:solidFill>
                  <a:srgbClr val="C00000"/>
                </a:solidFill>
              </a:rPr>
              <a:t>:</a:t>
            </a:r>
          </a:p>
          <a:p>
            <a:pPr marL="109728" indent="0">
              <a:buNone/>
            </a:pPr>
            <a:endParaRPr lang="ro-RO" b="1" dirty="0" smtClean="0">
              <a:solidFill>
                <a:srgbClr val="C00000"/>
              </a:solidFill>
            </a:endParaRPr>
          </a:p>
          <a:p>
            <a:pPr lvl="0"/>
            <a:r>
              <a:rPr lang="ro-RO" dirty="0"/>
              <a:t>instalaţii de alimentare cu apă</a:t>
            </a:r>
          </a:p>
          <a:p>
            <a:pPr lvl="0"/>
            <a:r>
              <a:rPr lang="ro-RO" dirty="0"/>
              <a:t>instalaţii de canalizare</a:t>
            </a:r>
          </a:p>
          <a:p>
            <a:r>
              <a:rPr lang="en-US" dirty="0" err="1"/>
              <a:t>grupuri</a:t>
            </a:r>
            <a:r>
              <a:rPr lang="en-US" dirty="0"/>
              <a:t> </a:t>
            </a:r>
            <a:r>
              <a:rPr lang="en-US" dirty="0" err="1"/>
              <a:t>sanitare</a:t>
            </a:r>
            <a:r>
              <a:rPr lang="en-US" dirty="0"/>
              <a:t> (1WC </a:t>
            </a:r>
            <a:r>
              <a:rPr lang="en-US" dirty="0" err="1"/>
              <a:t>pentru</a:t>
            </a:r>
            <a:r>
              <a:rPr lang="en-US" dirty="0"/>
              <a:t> 25 </a:t>
            </a:r>
            <a:r>
              <a:rPr lang="en-US" dirty="0" err="1"/>
              <a:t>persoane</a:t>
            </a:r>
            <a:r>
              <a:rPr lang="en-US" dirty="0"/>
              <a:t>) </a:t>
            </a:r>
            <a:r>
              <a:rPr lang="en-US" dirty="0" err="1"/>
              <a:t>prevăzute</a:t>
            </a:r>
            <a:r>
              <a:rPr lang="en-US" dirty="0"/>
              <a:t> cu </a:t>
            </a:r>
            <a:r>
              <a:rPr lang="en-US" dirty="0" err="1"/>
              <a:t>lavoare</a:t>
            </a:r>
            <a:endParaRPr lang="ro-RO" dirty="0"/>
          </a:p>
        </p:txBody>
      </p:sp>
    </p:spTree>
    <p:extLst>
      <p:ext uri="{BB962C8B-B14F-4D97-AF65-F5344CB8AC3E}">
        <p14:creationId xmlns:p14="http://schemas.microsoft.com/office/powerpoint/2010/main" val="11382010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lstStyle/>
          <a:p>
            <a:r>
              <a:rPr lang="en-US" dirty="0" err="1"/>
              <a:t>Instalaţiile</a:t>
            </a:r>
            <a:r>
              <a:rPr lang="en-US" dirty="0"/>
              <a:t> </a:t>
            </a:r>
            <a:r>
              <a:rPr lang="en-US" dirty="0" err="1"/>
              <a:t>electrice</a:t>
            </a:r>
            <a:r>
              <a:rPr lang="en-US" dirty="0"/>
              <a:t> au </a:t>
            </a:r>
            <a:r>
              <a:rPr lang="en-US" dirty="0" err="1"/>
              <a:t>ca</a:t>
            </a:r>
            <a:r>
              <a:rPr lang="en-US" dirty="0"/>
              <a:t> </a:t>
            </a:r>
            <a:r>
              <a:rPr lang="en-US" dirty="0" err="1"/>
              <a:t>scop</a:t>
            </a:r>
            <a:r>
              <a:rPr lang="en-US" dirty="0"/>
              <a:t> </a:t>
            </a:r>
            <a:r>
              <a:rPr lang="en-US" dirty="0" err="1"/>
              <a:t>asigurarea</a:t>
            </a:r>
            <a:r>
              <a:rPr lang="en-US" dirty="0"/>
              <a:t> </a:t>
            </a:r>
            <a:r>
              <a:rPr lang="en-US" dirty="0" err="1"/>
              <a:t>iluminatului</a:t>
            </a:r>
            <a:r>
              <a:rPr lang="en-US" dirty="0"/>
              <a:t> interior </a:t>
            </a:r>
            <a:r>
              <a:rPr lang="en-US" dirty="0" err="1"/>
              <a:t>şi</a:t>
            </a:r>
            <a:r>
              <a:rPr lang="en-US" dirty="0"/>
              <a:t> a </a:t>
            </a:r>
            <a:r>
              <a:rPr lang="en-US" dirty="0" err="1"/>
              <a:t>energiei</a:t>
            </a:r>
            <a:r>
              <a:rPr lang="en-US" dirty="0"/>
              <a:t> </a:t>
            </a:r>
            <a:r>
              <a:rPr lang="en-US" dirty="0" err="1"/>
              <a:t>necesare</a:t>
            </a:r>
            <a:r>
              <a:rPr lang="en-US" dirty="0"/>
              <a:t> </a:t>
            </a:r>
            <a:r>
              <a:rPr lang="en-US" dirty="0" err="1"/>
              <a:t>pentru</a:t>
            </a:r>
            <a:r>
              <a:rPr lang="en-US" dirty="0"/>
              <a:t> </a:t>
            </a:r>
            <a:r>
              <a:rPr lang="en-US" dirty="0" err="1"/>
              <a:t>instalaţiile</a:t>
            </a:r>
            <a:r>
              <a:rPr lang="en-US" dirty="0"/>
              <a:t> de </a:t>
            </a:r>
            <a:r>
              <a:rPr lang="en-US" dirty="0" err="1"/>
              <a:t>forţă</a:t>
            </a:r>
            <a:r>
              <a:rPr lang="en-US" dirty="0"/>
              <a:t> (</a:t>
            </a:r>
            <a:r>
              <a:rPr lang="en-US" dirty="0" err="1"/>
              <a:t>motoare</a:t>
            </a:r>
            <a:r>
              <a:rPr lang="en-US" dirty="0"/>
              <a:t> </a:t>
            </a:r>
            <a:r>
              <a:rPr lang="en-US" dirty="0" err="1"/>
              <a:t>ventilatoare</a:t>
            </a:r>
            <a:r>
              <a:rPr lang="en-US" dirty="0"/>
              <a:t>, </a:t>
            </a:r>
            <a:r>
              <a:rPr lang="en-US" dirty="0" err="1" smtClean="0"/>
              <a:t>pompe</a:t>
            </a:r>
            <a:r>
              <a:rPr lang="en-US" dirty="0" smtClean="0"/>
              <a:t> </a:t>
            </a:r>
            <a:r>
              <a:rPr lang="en-US" dirty="0"/>
              <a:t>etc</a:t>
            </a:r>
            <a:r>
              <a:rPr lang="en-US" dirty="0" smtClean="0"/>
              <a:t>.)</a:t>
            </a:r>
            <a:r>
              <a:rPr lang="ro-RO" dirty="0" smtClean="0"/>
              <a:t>;</a:t>
            </a:r>
          </a:p>
          <a:p>
            <a:endParaRPr lang="ro-RO" dirty="0" smtClean="0"/>
          </a:p>
          <a:p>
            <a:r>
              <a:rPr lang="ro-RO" dirty="0"/>
              <a:t>Pentru asigurarea independenţei energetice se foloseşte grupul electrogen care este preferabil să intre automat în </a:t>
            </a:r>
            <a:r>
              <a:rPr lang="ro-RO" dirty="0" smtClean="0"/>
              <a:t>funcţiune;</a:t>
            </a:r>
          </a:p>
          <a:p>
            <a:endParaRPr lang="ro-RO" dirty="0" smtClean="0"/>
          </a:p>
          <a:p>
            <a:r>
              <a:rPr lang="ro-RO" dirty="0"/>
              <a:t>Pentru </a:t>
            </a:r>
            <a:r>
              <a:rPr lang="ro-RO" b="1" dirty="0">
                <a:solidFill>
                  <a:srgbClr val="C00000"/>
                </a:solidFill>
              </a:rPr>
              <a:t>iluminatul de </a:t>
            </a:r>
            <a:r>
              <a:rPr lang="ro-RO" b="1" dirty="0" smtClean="0">
                <a:solidFill>
                  <a:srgbClr val="C00000"/>
                </a:solidFill>
              </a:rPr>
              <a:t>securitate</a:t>
            </a:r>
            <a:r>
              <a:rPr lang="ro-RO" dirty="0" smtClean="0"/>
              <a:t>, </a:t>
            </a:r>
            <a:r>
              <a:rPr lang="ro-RO" dirty="0"/>
              <a:t>alimentarea corpurilor de iluminat din circuitul respectiv se face de la bateria de acumulatori care se află într-o </a:t>
            </a:r>
            <a:r>
              <a:rPr lang="ro-RO" b="1" dirty="0">
                <a:solidFill>
                  <a:srgbClr val="C00000"/>
                </a:solidFill>
              </a:rPr>
              <a:t>încăpere </a:t>
            </a:r>
            <a:r>
              <a:rPr lang="ro-RO" b="1" dirty="0" smtClean="0">
                <a:solidFill>
                  <a:srgbClr val="C00000"/>
                </a:solidFill>
              </a:rPr>
              <a:t>separată</a:t>
            </a:r>
            <a:r>
              <a:rPr lang="ro-RO" b="1" dirty="0" smtClean="0"/>
              <a:t>.</a:t>
            </a:r>
            <a:endParaRPr lang="ro-RO" dirty="0"/>
          </a:p>
        </p:txBody>
      </p:sp>
    </p:spTree>
    <p:extLst>
      <p:ext uri="{BB962C8B-B14F-4D97-AF65-F5344CB8AC3E}">
        <p14:creationId xmlns:p14="http://schemas.microsoft.com/office/powerpoint/2010/main" val="5921493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565724479"/>
              </p:ext>
            </p:extLst>
          </p:nvPr>
        </p:nvGraphicFramePr>
        <p:xfrm>
          <a:off x="457200" y="3886200"/>
          <a:ext cx="8382000" cy="2743200"/>
        </p:xfrm>
        <a:graphic>
          <a:graphicData uri="http://schemas.openxmlformats.org/drawingml/2006/table">
            <a:tbl>
              <a:tblPr firstRow="1" bandRow="1">
                <a:tableStyleId>{5C22544A-7EE6-4342-B048-85BDC9FD1C3A}</a:tableStyleId>
              </a:tblPr>
              <a:tblGrid>
                <a:gridCol w="4191000"/>
                <a:gridCol w="4191000"/>
              </a:tblGrid>
              <a:tr h="2743200">
                <a:tc>
                  <a:txBody>
                    <a:bodyPr/>
                    <a:lstStyle/>
                    <a:p>
                      <a:r>
                        <a:rPr kumimoji="0" lang="ro-RO" sz="2000" b="1" kern="1200" dirty="0" smtClean="0">
                          <a:solidFill>
                            <a:schemeClr val="lt1"/>
                          </a:solidFill>
                          <a:effectLst/>
                          <a:latin typeface="+mn-lt"/>
                          <a:ea typeface="+mn-ea"/>
                          <a:cs typeface="+mn-cs"/>
                        </a:rPr>
                        <a:t>1. Sas de acces</a:t>
                      </a:r>
                    </a:p>
                    <a:p>
                      <a:r>
                        <a:rPr kumimoji="0" lang="ro-RO" sz="2000" b="1" kern="1200" dirty="0" smtClean="0">
                          <a:solidFill>
                            <a:schemeClr val="lt1"/>
                          </a:solidFill>
                          <a:effectLst/>
                          <a:latin typeface="+mn-lt"/>
                          <a:ea typeface="+mn-ea"/>
                          <a:cs typeface="+mn-cs"/>
                        </a:rPr>
                        <a:t>2. Cameră acumulatori</a:t>
                      </a:r>
                    </a:p>
                    <a:p>
                      <a:r>
                        <a:rPr kumimoji="0" lang="ro-RO" sz="2000" b="1" kern="1200" dirty="0" smtClean="0">
                          <a:solidFill>
                            <a:schemeClr val="lt1"/>
                          </a:solidFill>
                          <a:effectLst/>
                          <a:latin typeface="+mn-lt"/>
                          <a:ea typeface="+mn-ea"/>
                          <a:cs typeface="+mn-cs"/>
                        </a:rPr>
                        <a:t>3. Magazie materiale</a:t>
                      </a:r>
                    </a:p>
                    <a:p>
                      <a:r>
                        <a:rPr kumimoji="0" lang="ro-RO" sz="2000" b="1" kern="1200" dirty="0" smtClean="0">
                          <a:solidFill>
                            <a:schemeClr val="lt1"/>
                          </a:solidFill>
                          <a:effectLst/>
                          <a:latin typeface="+mn-lt"/>
                          <a:ea typeface="+mn-ea"/>
                          <a:cs typeface="+mn-cs"/>
                        </a:rPr>
                        <a:t>4. Centrală pentru transmisiuni şi  alarmare</a:t>
                      </a:r>
                    </a:p>
                    <a:p>
                      <a:r>
                        <a:rPr lang="ro-RO" sz="2000" dirty="0" smtClean="0"/>
                        <a:t>5. </a:t>
                      </a:r>
                      <a:r>
                        <a:rPr kumimoji="0" lang="ro-RO" sz="2000" b="1" kern="1200" dirty="0" smtClean="0">
                          <a:solidFill>
                            <a:schemeClr val="lt1"/>
                          </a:solidFill>
                          <a:effectLst/>
                          <a:latin typeface="+mn-lt"/>
                          <a:ea typeface="+mn-ea"/>
                          <a:cs typeface="+mn-cs"/>
                        </a:rPr>
                        <a:t>Birou documente clasificate</a:t>
                      </a:r>
                    </a:p>
                    <a:p>
                      <a:r>
                        <a:rPr kumimoji="0" lang="ro-RO" sz="2000" b="1" kern="1200" dirty="0" smtClean="0">
                          <a:solidFill>
                            <a:schemeClr val="lt1"/>
                          </a:solidFill>
                          <a:effectLst/>
                          <a:latin typeface="+mn-lt"/>
                          <a:ea typeface="+mn-ea"/>
                          <a:cs typeface="+mn-cs"/>
                        </a:rPr>
                        <a:t>6. Grup sanitar</a:t>
                      </a:r>
                    </a:p>
                    <a:p>
                      <a:r>
                        <a:rPr kumimoji="0" lang="ro-RO" sz="2000" b="1" kern="1200" dirty="0" smtClean="0">
                          <a:solidFill>
                            <a:schemeClr val="lt1"/>
                          </a:solidFill>
                          <a:effectLst/>
                          <a:latin typeface="+mn-lt"/>
                          <a:ea typeface="+mn-ea"/>
                          <a:cs typeface="+mn-cs"/>
                        </a:rPr>
                        <a:t>7. Cameră odihnă</a:t>
                      </a:r>
                      <a:endParaRPr lang="ro-RO" sz="2000" dirty="0"/>
                    </a:p>
                  </a:txBody>
                  <a:tcPr/>
                </a:tc>
                <a:tc>
                  <a:txBody>
                    <a:bodyPr/>
                    <a:lstStyle/>
                    <a:p>
                      <a:r>
                        <a:rPr lang="ro-RO" sz="2000" dirty="0" smtClean="0"/>
                        <a:t>8. </a:t>
                      </a:r>
                      <a:r>
                        <a:rPr kumimoji="0" lang="ro-RO" sz="2000" b="1" kern="1200" dirty="0" smtClean="0">
                          <a:solidFill>
                            <a:schemeClr val="lt1"/>
                          </a:solidFill>
                          <a:effectLst/>
                          <a:latin typeface="+mn-lt"/>
                          <a:ea typeface="+mn-ea"/>
                          <a:cs typeface="+mn-cs"/>
                        </a:rPr>
                        <a:t>Ieşire de salvare</a:t>
                      </a:r>
                    </a:p>
                    <a:p>
                      <a:r>
                        <a:rPr kumimoji="0" lang="ro-RO" sz="2000" b="1" kern="1200" dirty="0" smtClean="0">
                          <a:solidFill>
                            <a:schemeClr val="lt1"/>
                          </a:solidFill>
                          <a:effectLst/>
                          <a:latin typeface="+mn-lt"/>
                          <a:ea typeface="+mn-ea"/>
                          <a:cs typeface="+mn-cs"/>
                        </a:rPr>
                        <a:t>9. Punct de decontaminare personal</a:t>
                      </a:r>
                    </a:p>
                    <a:p>
                      <a:r>
                        <a:rPr kumimoji="0" lang="ro-RO" sz="2000" b="1" kern="1200" dirty="0" smtClean="0">
                          <a:solidFill>
                            <a:schemeClr val="lt1"/>
                          </a:solidFill>
                          <a:effectLst/>
                          <a:latin typeface="+mn-lt"/>
                          <a:ea typeface="+mn-ea"/>
                          <a:cs typeface="+mn-cs"/>
                        </a:rPr>
                        <a:t>10. Cameră pentru rezerva de apă</a:t>
                      </a:r>
                    </a:p>
                    <a:p>
                      <a:r>
                        <a:rPr kumimoji="0" lang="ro-RO" sz="2000" b="1" kern="1200" dirty="0" smtClean="0">
                          <a:solidFill>
                            <a:schemeClr val="lt1"/>
                          </a:solidFill>
                          <a:effectLst/>
                          <a:latin typeface="+mn-lt"/>
                          <a:ea typeface="+mn-ea"/>
                          <a:cs typeface="+mn-cs"/>
                        </a:rPr>
                        <a:t>11. Sală operaţii şi şefi de comisii</a:t>
                      </a:r>
                    </a:p>
                    <a:p>
                      <a:r>
                        <a:rPr kumimoji="0" lang="ro-RO" sz="2000" b="1" kern="1200" dirty="0" smtClean="0">
                          <a:solidFill>
                            <a:schemeClr val="lt1"/>
                          </a:solidFill>
                          <a:effectLst/>
                          <a:latin typeface="+mn-lt"/>
                          <a:ea typeface="+mn-ea"/>
                          <a:cs typeface="+mn-cs"/>
                        </a:rPr>
                        <a:t>12. Camera şef Protecţie Civilă  </a:t>
                      </a:r>
                    </a:p>
                    <a:p>
                      <a:r>
                        <a:rPr kumimoji="0" lang="ro-RO" sz="2000" b="1" kern="1200" dirty="0" smtClean="0">
                          <a:solidFill>
                            <a:schemeClr val="lt1"/>
                          </a:solidFill>
                          <a:effectLst/>
                          <a:latin typeface="+mn-lt"/>
                          <a:ea typeface="+mn-ea"/>
                          <a:cs typeface="+mn-cs"/>
                        </a:rPr>
                        <a:t>13. Instalaţie de </a:t>
                      </a:r>
                      <a:r>
                        <a:rPr kumimoji="0" lang="ro-RO" sz="2000" b="1" kern="1200" dirty="0" err="1" smtClean="0">
                          <a:solidFill>
                            <a:schemeClr val="lt1"/>
                          </a:solidFill>
                          <a:effectLst/>
                          <a:latin typeface="+mn-lt"/>
                          <a:ea typeface="+mn-ea"/>
                          <a:cs typeface="+mn-cs"/>
                        </a:rPr>
                        <a:t>filtroventilaţie</a:t>
                      </a:r>
                      <a:endParaRPr kumimoji="0" lang="ro-RO" sz="2000" b="1" kern="1200" dirty="0" smtClean="0">
                        <a:solidFill>
                          <a:schemeClr val="lt1"/>
                        </a:solidFill>
                        <a:effectLst/>
                        <a:latin typeface="+mn-lt"/>
                        <a:ea typeface="+mn-ea"/>
                        <a:cs typeface="+mn-cs"/>
                      </a:endParaRPr>
                    </a:p>
                    <a:p>
                      <a:r>
                        <a:rPr kumimoji="0" lang="ro-RO" sz="2000" b="1" kern="1200" dirty="0" smtClean="0">
                          <a:solidFill>
                            <a:schemeClr val="lt1"/>
                          </a:solidFill>
                          <a:effectLst/>
                          <a:latin typeface="+mn-lt"/>
                          <a:ea typeface="+mn-ea"/>
                          <a:cs typeface="+mn-cs"/>
                        </a:rPr>
                        <a:t>14. Cameră grup electrogen</a:t>
                      </a:r>
                    </a:p>
                    <a:p>
                      <a:r>
                        <a:rPr kumimoji="0" lang="ro-RO" sz="2000" b="1" kern="1200" dirty="0" smtClean="0">
                          <a:solidFill>
                            <a:schemeClr val="lt1"/>
                          </a:solidFill>
                          <a:effectLst/>
                          <a:latin typeface="+mn-lt"/>
                          <a:ea typeface="+mn-ea"/>
                          <a:cs typeface="+mn-cs"/>
                        </a:rPr>
                        <a:t>15. Culoar de trecere</a:t>
                      </a:r>
                      <a:endParaRPr lang="ro-RO" sz="2000" dirty="0"/>
                    </a:p>
                  </a:txBody>
                  <a:tcPr/>
                </a:tc>
              </a:tr>
            </a:tbl>
          </a:graphicData>
        </a:graphic>
      </p:graphicFrame>
      <p:pic>
        <p:nvPicPr>
          <p:cNvPr id="2050" name="Picture 2" descr="1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90357"/>
            <a:ext cx="8534400" cy="3736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67385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458200" cy="4800600"/>
          </a:xfrm>
        </p:spPr>
        <p:txBody>
          <a:bodyPr>
            <a:normAutofit/>
          </a:bodyPr>
          <a:lstStyle/>
          <a:p>
            <a:pPr marL="624078" indent="-514350">
              <a:buClr>
                <a:srgbClr val="FF0000"/>
              </a:buClr>
              <a:buSzPct val="100000"/>
              <a:buFont typeface="+mj-lt"/>
              <a:buAutoNum type="arabicPeriod"/>
            </a:pPr>
            <a:r>
              <a:rPr lang="en-US" dirty="0" smtClean="0">
                <a:solidFill>
                  <a:srgbClr val="C00000"/>
                </a:solidFill>
              </a:rPr>
              <a:t>La </a:t>
            </a:r>
            <a:r>
              <a:rPr lang="en-US" dirty="0" err="1">
                <a:solidFill>
                  <a:srgbClr val="C00000"/>
                </a:solidFill>
              </a:rPr>
              <a:t>semnalul</a:t>
            </a:r>
            <a:r>
              <a:rPr lang="en-US" dirty="0">
                <a:solidFill>
                  <a:srgbClr val="C00000"/>
                </a:solidFill>
              </a:rPr>
              <a:t> de </a:t>
            </a:r>
            <a:r>
              <a:rPr lang="en-US" dirty="0" err="1">
                <a:solidFill>
                  <a:srgbClr val="C00000"/>
                </a:solidFill>
              </a:rPr>
              <a:t>alarmă</a:t>
            </a:r>
            <a:r>
              <a:rPr lang="en-US" dirty="0">
                <a:solidFill>
                  <a:srgbClr val="C00000"/>
                </a:solidFill>
              </a:rPr>
              <a:t> </a:t>
            </a:r>
            <a:r>
              <a:rPr lang="en-US" dirty="0" err="1">
                <a:solidFill>
                  <a:srgbClr val="C00000"/>
                </a:solidFill>
              </a:rPr>
              <a:t>aeriană</a:t>
            </a:r>
            <a:r>
              <a:rPr lang="en-US" dirty="0">
                <a:solidFill>
                  <a:srgbClr val="C00000"/>
                </a:solidFill>
              </a:rPr>
              <a:t> </a:t>
            </a:r>
            <a:r>
              <a:rPr lang="en-US" dirty="0" err="1">
                <a:solidFill>
                  <a:srgbClr val="C00000"/>
                </a:solidFill>
              </a:rPr>
              <a:t>dat</a:t>
            </a:r>
            <a:r>
              <a:rPr lang="en-US" dirty="0">
                <a:solidFill>
                  <a:srgbClr val="C00000"/>
                </a:solidFill>
              </a:rPr>
              <a:t> </a:t>
            </a:r>
            <a:r>
              <a:rPr lang="en-US" dirty="0" err="1">
                <a:solidFill>
                  <a:srgbClr val="C00000"/>
                </a:solidFill>
              </a:rPr>
              <a:t>prin</a:t>
            </a:r>
            <a:r>
              <a:rPr lang="en-US" dirty="0">
                <a:solidFill>
                  <a:srgbClr val="C00000"/>
                </a:solidFill>
              </a:rPr>
              <a:t> </a:t>
            </a:r>
            <a:r>
              <a:rPr lang="en-US" dirty="0" err="1">
                <a:solidFill>
                  <a:srgbClr val="C00000"/>
                </a:solidFill>
              </a:rPr>
              <a:t>sistemul</a:t>
            </a:r>
            <a:r>
              <a:rPr lang="en-US" dirty="0">
                <a:solidFill>
                  <a:srgbClr val="C00000"/>
                </a:solidFill>
              </a:rPr>
              <a:t> de </a:t>
            </a:r>
            <a:r>
              <a:rPr lang="en-US" dirty="0" err="1">
                <a:solidFill>
                  <a:srgbClr val="C00000"/>
                </a:solidFill>
              </a:rPr>
              <a:t>alarmare</a:t>
            </a:r>
            <a:r>
              <a:rPr lang="en-US" dirty="0">
                <a:solidFill>
                  <a:srgbClr val="C00000"/>
                </a:solidFill>
              </a:rPr>
              <a:t> </a:t>
            </a:r>
            <a:r>
              <a:rPr lang="en-US" dirty="0" err="1">
                <a:solidFill>
                  <a:srgbClr val="C00000"/>
                </a:solidFill>
              </a:rPr>
              <a:t>sau</a:t>
            </a:r>
            <a:r>
              <a:rPr lang="en-US" dirty="0">
                <a:solidFill>
                  <a:srgbClr val="C00000"/>
                </a:solidFill>
              </a:rPr>
              <a:t> </a:t>
            </a:r>
            <a:r>
              <a:rPr lang="en-US" dirty="0" err="1">
                <a:solidFill>
                  <a:srgbClr val="C00000"/>
                </a:solidFill>
              </a:rPr>
              <a:t>mijloacele</a:t>
            </a:r>
            <a:r>
              <a:rPr lang="en-US" dirty="0">
                <a:solidFill>
                  <a:srgbClr val="C00000"/>
                </a:solidFill>
              </a:rPr>
              <a:t> de </a:t>
            </a:r>
            <a:r>
              <a:rPr lang="en-US" dirty="0" err="1">
                <a:solidFill>
                  <a:srgbClr val="C00000"/>
                </a:solidFill>
              </a:rPr>
              <a:t>comunicare</a:t>
            </a:r>
            <a:r>
              <a:rPr lang="en-US" dirty="0">
                <a:solidFill>
                  <a:srgbClr val="C00000"/>
                </a:solidFill>
              </a:rPr>
              <a:t> </a:t>
            </a:r>
            <a:r>
              <a:rPr lang="en-US" dirty="0" err="1">
                <a:solidFill>
                  <a:srgbClr val="C00000"/>
                </a:solidFill>
              </a:rPr>
              <a:t>în</a:t>
            </a:r>
            <a:r>
              <a:rPr lang="en-US" dirty="0">
                <a:solidFill>
                  <a:srgbClr val="C00000"/>
                </a:solidFill>
              </a:rPr>
              <a:t> </a:t>
            </a:r>
            <a:r>
              <a:rPr lang="en-US" dirty="0" err="1">
                <a:solidFill>
                  <a:srgbClr val="C00000"/>
                </a:solidFill>
              </a:rPr>
              <a:t>masă</a:t>
            </a:r>
            <a:r>
              <a:rPr lang="en-US" dirty="0">
                <a:solidFill>
                  <a:srgbClr val="C00000"/>
                </a:solidFill>
              </a:rPr>
              <a:t>, </a:t>
            </a:r>
            <a:r>
              <a:rPr lang="en-US" dirty="0" err="1">
                <a:solidFill>
                  <a:srgbClr val="C00000"/>
                </a:solidFill>
              </a:rPr>
              <a:t>să</a:t>
            </a:r>
            <a:r>
              <a:rPr lang="en-US" dirty="0">
                <a:solidFill>
                  <a:srgbClr val="C00000"/>
                </a:solidFill>
              </a:rPr>
              <a:t> se </a:t>
            </a:r>
            <a:r>
              <a:rPr lang="en-US" dirty="0" err="1">
                <a:solidFill>
                  <a:srgbClr val="C00000"/>
                </a:solidFill>
              </a:rPr>
              <a:t>îndrepte</a:t>
            </a:r>
            <a:r>
              <a:rPr lang="en-US" dirty="0">
                <a:solidFill>
                  <a:srgbClr val="C00000"/>
                </a:solidFill>
              </a:rPr>
              <a:t> </a:t>
            </a:r>
            <a:r>
              <a:rPr lang="en-US" dirty="0" err="1">
                <a:solidFill>
                  <a:srgbClr val="C00000"/>
                </a:solidFill>
              </a:rPr>
              <a:t>spre</a:t>
            </a:r>
            <a:r>
              <a:rPr lang="en-US" dirty="0">
                <a:solidFill>
                  <a:srgbClr val="C00000"/>
                </a:solidFill>
              </a:rPr>
              <a:t> </a:t>
            </a:r>
            <a:r>
              <a:rPr lang="en-US" dirty="0" err="1">
                <a:solidFill>
                  <a:srgbClr val="C00000"/>
                </a:solidFill>
              </a:rPr>
              <a:t>adăpost</a:t>
            </a:r>
            <a:r>
              <a:rPr lang="en-US" dirty="0">
                <a:solidFill>
                  <a:srgbClr val="C00000"/>
                </a:solidFill>
              </a:rPr>
              <a:t> </a:t>
            </a:r>
            <a:r>
              <a:rPr lang="en-US" dirty="0" err="1">
                <a:solidFill>
                  <a:srgbClr val="C00000"/>
                </a:solidFill>
              </a:rPr>
              <a:t>în</a:t>
            </a:r>
            <a:r>
              <a:rPr lang="en-US" dirty="0">
                <a:solidFill>
                  <a:srgbClr val="C00000"/>
                </a:solidFill>
              </a:rPr>
              <a:t> </a:t>
            </a:r>
            <a:r>
              <a:rPr lang="en-US" dirty="0" err="1">
                <a:solidFill>
                  <a:srgbClr val="C00000"/>
                </a:solidFill>
              </a:rPr>
              <a:t>timpul</a:t>
            </a:r>
            <a:r>
              <a:rPr lang="en-US" dirty="0">
                <a:solidFill>
                  <a:srgbClr val="C00000"/>
                </a:solidFill>
              </a:rPr>
              <a:t> </a:t>
            </a:r>
            <a:r>
              <a:rPr lang="en-US" dirty="0" err="1">
                <a:solidFill>
                  <a:srgbClr val="C00000"/>
                </a:solidFill>
              </a:rPr>
              <a:t>cel</a:t>
            </a:r>
            <a:r>
              <a:rPr lang="en-US" dirty="0">
                <a:solidFill>
                  <a:srgbClr val="C00000"/>
                </a:solidFill>
              </a:rPr>
              <a:t> </a:t>
            </a:r>
            <a:r>
              <a:rPr lang="en-US" dirty="0" err="1">
                <a:solidFill>
                  <a:srgbClr val="C00000"/>
                </a:solidFill>
              </a:rPr>
              <a:t>mai</a:t>
            </a:r>
            <a:r>
              <a:rPr lang="en-US" dirty="0">
                <a:solidFill>
                  <a:srgbClr val="C00000"/>
                </a:solidFill>
              </a:rPr>
              <a:t> </a:t>
            </a:r>
            <a:r>
              <a:rPr lang="en-US" dirty="0" err="1">
                <a:solidFill>
                  <a:srgbClr val="C00000"/>
                </a:solidFill>
              </a:rPr>
              <a:t>scurt</a:t>
            </a:r>
            <a:r>
              <a:rPr lang="en-US" dirty="0">
                <a:solidFill>
                  <a:srgbClr val="C00000"/>
                </a:solidFill>
              </a:rPr>
              <a:t>, </a:t>
            </a:r>
            <a:r>
              <a:rPr lang="en-US" dirty="0" err="1">
                <a:solidFill>
                  <a:srgbClr val="C00000"/>
                </a:solidFill>
              </a:rPr>
              <a:t>după</a:t>
            </a:r>
            <a:r>
              <a:rPr lang="en-US" dirty="0">
                <a:solidFill>
                  <a:srgbClr val="C00000"/>
                </a:solidFill>
              </a:rPr>
              <a:t> </a:t>
            </a:r>
            <a:r>
              <a:rPr lang="en-US" dirty="0" err="1">
                <a:solidFill>
                  <a:srgbClr val="C00000"/>
                </a:solidFill>
              </a:rPr>
              <a:t>ce</a:t>
            </a:r>
            <a:r>
              <a:rPr lang="en-US" dirty="0">
                <a:solidFill>
                  <a:srgbClr val="C00000"/>
                </a:solidFill>
              </a:rPr>
              <a:t> au </a:t>
            </a:r>
            <a:r>
              <a:rPr lang="en-US" dirty="0" err="1">
                <a:solidFill>
                  <a:srgbClr val="C00000"/>
                </a:solidFill>
              </a:rPr>
              <a:t>luat</a:t>
            </a:r>
            <a:r>
              <a:rPr lang="en-US" dirty="0">
                <a:solidFill>
                  <a:srgbClr val="C00000"/>
                </a:solidFill>
              </a:rPr>
              <a:t> </a:t>
            </a:r>
            <a:r>
              <a:rPr lang="en-US" dirty="0" err="1">
                <a:solidFill>
                  <a:srgbClr val="C00000"/>
                </a:solidFill>
              </a:rPr>
              <a:t>următoarele</a:t>
            </a:r>
            <a:r>
              <a:rPr lang="en-US" dirty="0">
                <a:solidFill>
                  <a:srgbClr val="C00000"/>
                </a:solidFill>
              </a:rPr>
              <a:t> </a:t>
            </a:r>
            <a:r>
              <a:rPr lang="en-US" dirty="0" err="1">
                <a:solidFill>
                  <a:srgbClr val="C00000"/>
                </a:solidFill>
              </a:rPr>
              <a:t>măsuri</a:t>
            </a:r>
            <a:r>
              <a:rPr lang="en-US" dirty="0" smtClean="0">
                <a:solidFill>
                  <a:srgbClr val="C00000"/>
                </a:solidFill>
              </a:rPr>
              <a:t>:</a:t>
            </a:r>
            <a:endParaRPr lang="ro-RO" dirty="0" smtClean="0">
              <a:solidFill>
                <a:srgbClr val="C00000"/>
              </a:solidFill>
            </a:endParaRPr>
          </a:p>
          <a:p>
            <a:pPr lvl="0" fontAlgn="base" hangingPunct="0"/>
            <a:r>
              <a:rPr lang="ro-RO" i="1" dirty="0"/>
              <a:t>pregătirea locuinţei prin stingerea focului, oprirea iluminatului şi a apei, închiderea geamurilor şi încuierea uşii;</a:t>
            </a:r>
            <a:endParaRPr lang="ro-RO" dirty="0"/>
          </a:p>
          <a:p>
            <a:r>
              <a:rPr lang="ro-RO" i="1" dirty="0"/>
              <a:t>luarea documentelor de identitate şi a unui minim de materiale (îmbrăcăminte adecvată, pătură, mască contra gazelor, trusă sanitară antichimică, lanternă, medicamente, apă de băut şi alimente</a:t>
            </a:r>
            <a:r>
              <a:rPr lang="ro-RO" i="1" dirty="0" smtClean="0"/>
              <a:t>).</a:t>
            </a:r>
            <a:endParaRPr lang="ro-RO" dirty="0"/>
          </a:p>
        </p:txBody>
      </p:sp>
      <p:sp>
        <p:nvSpPr>
          <p:cNvPr id="3" name="Title 2"/>
          <p:cNvSpPr>
            <a:spLocks noGrp="1"/>
          </p:cNvSpPr>
          <p:nvPr>
            <p:ph type="title"/>
          </p:nvPr>
        </p:nvSpPr>
        <p:spPr/>
        <p:txBody>
          <a:bodyPr>
            <a:normAutofit fontScale="90000"/>
          </a:bodyPr>
          <a:lstStyle/>
          <a:p>
            <a:pPr algn="ctr"/>
            <a:r>
              <a:rPr lang="en-US" dirty="0" err="1">
                <a:solidFill>
                  <a:srgbClr val="FF0000"/>
                </a:solidFill>
                <a:effectLst>
                  <a:outerShdw blurRad="38100" dist="38100" dir="2700000" algn="tl">
                    <a:srgbClr val="000000">
                      <a:alpha val="43137"/>
                    </a:srgbClr>
                  </a:outerShdw>
                </a:effectLst>
              </a:rPr>
              <a:t>REGULI</a:t>
            </a:r>
            <a:r>
              <a:rPr lang="en-US" dirty="0">
                <a:solidFill>
                  <a:srgbClr val="FF0000"/>
                </a:solidFill>
                <a:effectLst>
                  <a:outerShdw blurRad="38100" dist="38100" dir="2700000" algn="tl">
                    <a:srgbClr val="000000">
                      <a:alpha val="43137"/>
                    </a:srgbClr>
                  </a:outerShdw>
                </a:effectLst>
              </a:rPr>
              <a:t> DE </a:t>
            </a:r>
            <a:r>
              <a:rPr lang="en-US" dirty="0" err="1">
                <a:solidFill>
                  <a:srgbClr val="FF0000"/>
                </a:solidFill>
                <a:effectLst>
                  <a:outerShdw blurRad="38100" dist="38100" dir="2700000" algn="tl">
                    <a:srgbClr val="000000">
                      <a:alpha val="43137"/>
                    </a:srgbClr>
                  </a:outerShdw>
                </a:effectLst>
              </a:rPr>
              <a:t>COMPORTARE</a:t>
            </a:r>
            <a:r>
              <a:rPr lang="en-US" dirty="0">
                <a:solidFill>
                  <a:srgbClr val="FF0000"/>
                </a:solidFill>
                <a:effectLst>
                  <a:outerShdw blurRad="38100" dist="38100" dir="2700000" algn="tl">
                    <a:srgbClr val="000000">
                      <a:alpha val="43137"/>
                    </a:srgbClr>
                  </a:outerShdw>
                </a:effectLst>
              </a:rPr>
              <a:t> PE </a:t>
            </a:r>
            <a:r>
              <a:rPr lang="en-US" dirty="0" err="1">
                <a:solidFill>
                  <a:srgbClr val="FF0000"/>
                </a:solidFill>
                <a:effectLst>
                  <a:outerShdw blurRad="38100" dist="38100" dir="2700000" algn="tl">
                    <a:srgbClr val="000000">
                      <a:alpha val="43137"/>
                    </a:srgbClr>
                  </a:outerShdw>
                </a:effectLst>
              </a:rPr>
              <a:t>TIMPUL</a:t>
            </a:r>
            <a:r>
              <a:rPr lang="en-US" dirty="0">
                <a:solidFill>
                  <a:srgbClr val="FF0000"/>
                </a:solidFill>
                <a:effectLst>
                  <a:outerShdw blurRad="38100" dist="38100" dir="2700000" algn="tl">
                    <a:srgbClr val="000000">
                      <a:alpha val="43137"/>
                    </a:srgbClr>
                  </a:outerShdw>
                </a:effectLst>
              </a:rPr>
              <a:t> </a:t>
            </a:r>
            <a:r>
              <a:rPr lang="en-US" dirty="0" err="1" smtClean="0">
                <a:solidFill>
                  <a:srgbClr val="FF0000"/>
                </a:solidFill>
                <a:effectLst>
                  <a:outerShdw blurRad="38100" dist="38100" dir="2700000" algn="tl">
                    <a:srgbClr val="000000">
                      <a:alpha val="43137"/>
                    </a:srgbClr>
                  </a:outerShdw>
                </a:effectLst>
              </a:rPr>
              <a:t>ADĂPOSTIRII</a:t>
            </a:r>
            <a:r>
              <a:rPr lang="ro-RO" dirty="0" smtClean="0">
                <a:solidFill>
                  <a:srgbClr val="FF0000"/>
                </a:solidFill>
                <a:effectLst>
                  <a:outerShdw blurRad="38100" dist="38100" dir="2700000" algn="tl">
                    <a:srgbClr val="000000">
                      <a:alpha val="43137"/>
                    </a:srgbClr>
                  </a:outerShdw>
                </a:effectLst>
              </a:rPr>
              <a:t> !</a:t>
            </a:r>
            <a:endParaRPr lang="ro-RO"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160086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458200" cy="6248400"/>
          </a:xfrm>
        </p:spPr>
        <p:txBody>
          <a:bodyPr>
            <a:normAutofit/>
          </a:bodyPr>
          <a:lstStyle/>
          <a:p>
            <a:pPr marL="624078" indent="-514350">
              <a:buClr>
                <a:srgbClr val="FF0000"/>
              </a:buClr>
              <a:buSzPct val="100000"/>
              <a:buFont typeface="+mj-lt"/>
              <a:buAutoNum type="arabicPeriod" startAt="2"/>
            </a:pPr>
            <a:r>
              <a:rPr lang="ro-RO" dirty="0">
                <a:solidFill>
                  <a:srgbClr val="C00000"/>
                </a:solidFill>
              </a:rPr>
              <a:t>Să intre în adăpost în mod organizat, să ocupe locurile în linişte acordând prioritate femeilor, </a:t>
            </a:r>
            <a:r>
              <a:rPr lang="ro-RO" dirty="0" smtClean="0">
                <a:solidFill>
                  <a:srgbClr val="C00000"/>
                </a:solidFill>
              </a:rPr>
              <a:t>copiilor, </a:t>
            </a:r>
            <a:r>
              <a:rPr lang="ro-RO" dirty="0">
                <a:solidFill>
                  <a:srgbClr val="C00000"/>
                </a:solidFill>
              </a:rPr>
              <a:t>bătrânilor, bolnavilor şi </a:t>
            </a:r>
            <a:r>
              <a:rPr lang="ro-RO" dirty="0" smtClean="0">
                <a:solidFill>
                  <a:srgbClr val="C00000"/>
                </a:solidFill>
              </a:rPr>
              <a:t>invalizilor.</a:t>
            </a:r>
          </a:p>
          <a:p>
            <a:pPr marL="624078" indent="-514350">
              <a:buClr>
                <a:srgbClr val="FF0000"/>
              </a:buClr>
              <a:buSzPct val="100000"/>
              <a:buFont typeface="+mj-lt"/>
              <a:buAutoNum type="arabicPeriod" startAt="2"/>
            </a:pPr>
            <a:r>
              <a:rPr lang="ro-RO" dirty="0" smtClean="0">
                <a:solidFill>
                  <a:srgbClr val="C00000"/>
                </a:solidFill>
              </a:rPr>
              <a:t>Să </a:t>
            </a:r>
            <a:r>
              <a:rPr lang="ro-RO" dirty="0">
                <a:solidFill>
                  <a:srgbClr val="C00000"/>
                </a:solidFill>
              </a:rPr>
              <a:t>respecte ordinea interioară, să nu circule inutil prin adăpost, să păstreze curăţenia şi să nu </a:t>
            </a:r>
            <a:r>
              <a:rPr lang="ro-RO" dirty="0" smtClean="0">
                <a:solidFill>
                  <a:srgbClr val="C00000"/>
                </a:solidFill>
              </a:rPr>
              <a:t>fumeze.</a:t>
            </a:r>
            <a:endParaRPr lang="ro-RO" dirty="0">
              <a:solidFill>
                <a:srgbClr val="C00000"/>
              </a:solidFill>
            </a:endParaRPr>
          </a:p>
          <a:p>
            <a:pPr marL="624078" indent="-514350">
              <a:buClr>
                <a:srgbClr val="FF0000"/>
              </a:buClr>
              <a:buSzPct val="100000"/>
              <a:buFont typeface="+mj-lt"/>
              <a:buAutoNum type="arabicPeriod" startAt="2"/>
            </a:pPr>
            <a:r>
              <a:rPr lang="ro-RO" dirty="0" smtClean="0">
                <a:solidFill>
                  <a:srgbClr val="C00000"/>
                </a:solidFill>
              </a:rPr>
              <a:t>Să </a:t>
            </a:r>
            <a:r>
              <a:rPr lang="ro-RO" dirty="0">
                <a:solidFill>
                  <a:srgbClr val="C00000"/>
                </a:solidFill>
              </a:rPr>
              <a:t>nu deschidă uşile sau obloanele etanşe şi să nu părăsească adăpostul fără </a:t>
            </a:r>
            <a:r>
              <a:rPr lang="ro-RO" dirty="0" smtClean="0">
                <a:solidFill>
                  <a:srgbClr val="C00000"/>
                </a:solidFill>
              </a:rPr>
              <a:t>aprobare.</a:t>
            </a:r>
            <a:endParaRPr lang="ro-RO" dirty="0">
              <a:solidFill>
                <a:srgbClr val="C00000"/>
              </a:solidFill>
            </a:endParaRPr>
          </a:p>
          <a:p>
            <a:pPr marL="624078" indent="-514350">
              <a:buClr>
                <a:srgbClr val="FF0000"/>
              </a:buClr>
              <a:buSzPct val="100000"/>
              <a:buFont typeface="+mj-lt"/>
              <a:buAutoNum type="arabicPeriod" startAt="2"/>
            </a:pPr>
            <a:r>
              <a:rPr lang="ro-RO" dirty="0" smtClean="0">
                <a:solidFill>
                  <a:srgbClr val="C00000"/>
                </a:solidFill>
              </a:rPr>
              <a:t>Să </a:t>
            </a:r>
            <a:r>
              <a:rPr lang="ro-RO" dirty="0">
                <a:solidFill>
                  <a:srgbClr val="C00000"/>
                </a:solidFill>
              </a:rPr>
              <a:t>păstreze mijloacele individuale de protecţie pregătite şi să le folosească la </a:t>
            </a:r>
            <a:r>
              <a:rPr lang="ro-RO" dirty="0" smtClean="0">
                <a:solidFill>
                  <a:srgbClr val="C00000"/>
                </a:solidFill>
              </a:rPr>
              <a:t>ordin.</a:t>
            </a:r>
            <a:endParaRPr lang="ro-RO" dirty="0">
              <a:solidFill>
                <a:srgbClr val="C00000"/>
              </a:solidFill>
            </a:endParaRPr>
          </a:p>
          <a:p>
            <a:pPr marL="624078" indent="-514350">
              <a:buClr>
                <a:srgbClr val="FF0000"/>
              </a:buClr>
              <a:buSzPct val="100000"/>
              <a:buFont typeface="+mj-lt"/>
              <a:buAutoNum type="arabicPeriod" startAt="2"/>
            </a:pPr>
            <a:r>
              <a:rPr lang="ro-RO" dirty="0" smtClean="0">
                <a:solidFill>
                  <a:srgbClr val="C00000"/>
                </a:solidFill>
              </a:rPr>
              <a:t>Să </a:t>
            </a:r>
            <a:r>
              <a:rPr lang="ro-RO" dirty="0">
                <a:solidFill>
                  <a:srgbClr val="C00000"/>
                </a:solidFill>
              </a:rPr>
              <a:t>participe, în caz de nevoie, la acordarea primului ajutor </a:t>
            </a:r>
            <a:r>
              <a:rPr lang="ro-RO" dirty="0" smtClean="0">
                <a:solidFill>
                  <a:srgbClr val="C00000"/>
                </a:solidFill>
              </a:rPr>
              <a:t>sanitar.</a:t>
            </a:r>
            <a:endParaRPr lang="ro-RO" dirty="0">
              <a:solidFill>
                <a:srgbClr val="C00000"/>
              </a:solidFill>
            </a:endParaRPr>
          </a:p>
        </p:txBody>
      </p:sp>
    </p:spTree>
    <p:extLst>
      <p:ext uri="{BB962C8B-B14F-4D97-AF65-F5344CB8AC3E}">
        <p14:creationId xmlns:p14="http://schemas.microsoft.com/office/powerpoint/2010/main" val="29561059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85800"/>
            <a:ext cx="8229600" cy="5321491"/>
          </a:xfrm>
        </p:spPr>
        <p:txBody>
          <a:bodyPr/>
          <a:lstStyle/>
          <a:p>
            <a:pPr marL="624078" indent="-514350">
              <a:buClr>
                <a:srgbClr val="FF0000"/>
              </a:buClr>
              <a:buSzPct val="100000"/>
              <a:buFont typeface="+mj-lt"/>
              <a:buAutoNum type="arabicPeriod" startAt="7"/>
            </a:pPr>
            <a:r>
              <a:rPr lang="ro-RO" dirty="0">
                <a:solidFill>
                  <a:srgbClr val="C00000"/>
                </a:solidFill>
              </a:rPr>
              <a:t>Să execute dispoziţiile şefului de adăpost şi ale personalului din echipa de adăpostire.</a:t>
            </a:r>
          </a:p>
          <a:p>
            <a:pPr marL="624078" indent="-514350">
              <a:buClr>
                <a:srgbClr val="FF0000"/>
              </a:buClr>
              <a:buSzPct val="100000"/>
              <a:buFont typeface="+mj-lt"/>
              <a:buAutoNum type="arabicPeriod" startAt="7"/>
            </a:pPr>
            <a:r>
              <a:rPr lang="ro-RO" dirty="0">
                <a:solidFill>
                  <a:srgbClr val="C00000"/>
                </a:solidFill>
              </a:rPr>
              <a:t>Să nu introducă în adăpost materiale sau substanţe puternic mirositoare sau </a:t>
            </a:r>
            <a:r>
              <a:rPr lang="ro-RO" dirty="0" smtClean="0">
                <a:solidFill>
                  <a:srgbClr val="C00000"/>
                </a:solidFill>
              </a:rPr>
              <a:t>inflamabile.</a:t>
            </a:r>
          </a:p>
          <a:p>
            <a:pPr marL="624078" indent="-514350">
              <a:buClr>
                <a:srgbClr val="FF0000"/>
              </a:buClr>
              <a:buSzPct val="100000"/>
              <a:buFont typeface="+mj-lt"/>
              <a:buAutoNum type="arabicPeriod" startAt="9"/>
            </a:pPr>
            <a:r>
              <a:rPr lang="ro-RO" dirty="0" smtClean="0">
                <a:solidFill>
                  <a:srgbClr val="C00000"/>
                </a:solidFill>
              </a:rPr>
              <a:t>Să </a:t>
            </a:r>
            <a:r>
              <a:rPr lang="ro-RO" dirty="0">
                <a:solidFill>
                  <a:srgbClr val="C00000"/>
                </a:solidFill>
              </a:rPr>
              <a:t>nu intre în adăpost cu îmbrăcăminte </a:t>
            </a:r>
            <a:r>
              <a:rPr lang="ro-RO" dirty="0" smtClean="0">
                <a:solidFill>
                  <a:srgbClr val="C00000"/>
                </a:solidFill>
              </a:rPr>
              <a:t>contaminat.</a:t>
            </a:r>
          </a:p>
          <a:p>
            <a:pPr marL="624078" indent="-514350">
              <a:buClr>
                <a:srgbClr val="FF0000"/>
              </a:buClr>
              <a:buSzPct val="100000"/>
              <a:buFont typeface="+mj-lt"/>
              <a:buAutoNum type="arabicPeriod" startAt="9"/>
            </a:pPr>
            <a:r>
              <a:rPr lang="ro-RO" dirty="0">
                <a:solidFill>
                  <a:srgbClr val="C00000"/>
                </a:solidFill>
              </a:rPr>
              <a:t>Calmul şi cuvintele de încurajare micşorează starea de stres şi contribuie la prevenirea panicii.</a:t>
            </a:r>
          </a:p>
        </p:txBody>
      </p:sp>
    </p:spTree>
    <p:extLst>
      <p:ext uri="{BB962C8B-B14F-4D97-AF65-F5344CB8AC3E}">
        <p14:creationId xmlns:p14="http://schemas.microsoft.com/office/powerpoint/2010/main" val="973900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6172200"/>
          </a:xfrm>
        </p:spPr>
        <p:txBody>
          <a:bodyPr>
            <a:normAutofit/>
          </a:bodyPr>
          <a:lstStyle/>
          <a:p>
            <a:pPr marL="109728" indent="0">
              <a:buNone/>
            </a:pPr>
            <a:r>
              <a:rPr lang="ro-RO" dirty="0"/>
              <a:t>Adăposturile de protecţie civilă </a:t>
            </a:r>
            <a:r>
              <a:rPr lang="ro-RO" b="1" dirty="0"/>
              <a:t>se execută </a:t>
            </a:r>
            <a:r>
              <a:rPr lang="ro-RO" dirty="0"/>
              <a:t>în:</a:t>
            </a:r>
            <a:endParaRPr lang="en-US" dirty="0"/>
          </a:p>
          <a:p>
            <a:pPr lvl="0"/>
            <a:r>
              <a:rPr lang="ro-RO" dirty="0"/>
              <a:t>s</a:t>
            </a:r>
            <a:r>
              <a:rPr lang="ro-RO" dirty="0" smtClean="0"/>
              <a:t>ubsolurile </a:t>
            </a:r>
            <a:r>
              <a:rPr lang="ro-RO" dirty="0"/>
              <a:t>construcţiilor industriale sau ale anexelor acestora;</a:t>
            </a:r>
            <a:endParaRPr lang="en-US" dirty="0"/>
          </a:p>
          <a:p>
            <a:pPr lvl="0"/>
            <a:r>
              <a:rPr lang="ro-RO" dirty="0"/>
              <a:t>s</a:t>
            </a:r>
            <a:r>
              <a:rPr lang="ro-RO" dirty="0" smtClean="0"/>
              <a:t>ubsolurile </a:t>
            </a:r>
            <a:r>
              <a:rPr lang="ro-RO" dirty="0"/>
              <a:t>construcţiilor social-culturale, administrative, instituţiilor de învăţământ, spitalelor;</a:t>
            </a:r>
            <a:endParaRPr lang="en-US" dirty="0"/>
          </a:p>
          <a:p>
            <a:pPr lvl="0"/>
            <a:r>
              <a:rPr lang="ro-RO" dirty="0"/>
              <a:t>s</a:t>
            </a:r>
            <a:r>
              <a:rPr lang="ro-RO" dirty="0" smtClean="0"/>
              <a:t>ubsolurile </a:t>
            </a:r>
            <a:r>
              <a:rPr lang="ro-RO" dirty="0"/>
              <a:t>clădirilor de locuit;</a:t>
            </a:r>
            <a:endParaRPr lang="en-US" dirty="0"/>
          </a:p>
          <a:p>
            <a:pPr lvl="0"/>
            <a:r>
              <a:rPr lang="ro-RO" dirty="0"/>
              <a:t>s</a:t>
            </a:r>
            <a:r>
              <a:rPr lang="ro-RO" dirty="0" smtClean="0"/>
              <a:t>paţii </a:t>
            </a:r>
            <a:r>
              <a:rPr lang="ro-RO" dirty="0"/>
              <a:t>libere (parcuri, grădini etc.) ca adăposturi independente</a:t>
            </a:r>
            <a:r>
              <a:rPr lang="ro-RO" dirty="0" smtClean="0"/>
              <a:t>.</a:t>
            </a:r>
          </a:p>
          <a:p>
            <a:pPr lvl="0"/>
            <a:endParaRPr lang="en-US" dirty="0"/>
          </a:p>
          <a:p>
            <a:pPr marL="109728" indent="0" algn="just">
              <a:buNone/>
            </a:pPr>
            <a:r>
              <a:rPr lang="ro-RO" dirty="0"/>
              <a:t>În cazuri deosebite, se permite folosirea demisolurilor şi chiar a parterului unor </a:t>
            </a:r>
            <a:r>
              <a:rPr lang="ro-RO" dirty="0" smtClean="0"/>
              <a:t>construcţii ca adăposturi de protecție civilă.</a:t>
            </a:r>
            <a:endParaRPr lang="en-US" dirty="0"/>
          </a:p>
        </p:txBody>
      </p:sp>
    </p:spTree>
    <p:extLst>
      <p:ext uri="{BB962C8B-B14F-4D97-AF65-F5344CB8AC3E}">
        <p14:creationId xmlns:p14="http://schemas.microsoft.com/office/powerpoint/2010/main" val="2123635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76400"/>
            <a:ext cx="8229600" cy="4800600"/>
          </a:xfrm>
        </p:spPr>
        <p:txBody>
          <a:bodyPr>
            <a:normAutofit/>
          </a:bodyPr>
          <a:lstStyle/>
          <a:p>
            <a:r>
              <a:rPr lang="ro-RO" dirty="0"/>
              <a:t>Conform prevederilor </a:t>
            </a:r>
            <a:r>
              <a:rPr lang="ro-RO" dirty="0" smtClean="0"/>
              <a:t>legale:</a:t>
            </a:r>
          </a:p>
          <a:p>
            <a:r>
              <a:rPr lang="ro-RO" b="1" dirty="0" smtClean="0"/>
              <a:t>autorităţile </a:t>
            </a:r>
            <a:r>
              <a:rPr lang="ro-RO" b="1" dirty="0"/>
              <a:t>administraţiei publice centrale</a:t>
            </a:r>
            <a:r>
              <a:rPr lang="ro-RO" dirty="0"/>
              <a:t> şi </a:t>
            </a:r>
            <a:r>
              <a:rPr lang="ro-RO" b="1" dirty="0" smtClean="0"/>
              <a:t>locale</a:t>
            </a:r>
            <a:r>
              <a:rPr lang="ro-RO" dirty="0" smtClean="0"/>
              <a:t>,</a:t>
            </a:r>
          </a:p>
          <a:p>
            <a:r>
              <a:rPr lang="ro-RO" b="1" dirty="0" smtClean="0"/>
              <a:t>instituţiile publice</a:t>
            </a:r>
            <a:r>
              <a:rPr lang="ro-RO" dirty="0" smtClean="0"/>
              <a:t>,</a:t>
            </a:r>
          </a:p>
          <a:p>
            <a:r>
              <a:rPr lang="ro-RO" b="1" dirty="0" smtClean="0"/>
              <a:t>operatorii economici</a:t>
            </a:r>
          </a:p>
          <a:p>
            <a:r>
              <a:rPr lang="ro-RO" b="1" dirty="0" smtClean="0"/>
              <a:t>proprietarii </a:t>
            </a:r>
            <a:r>
              <a:rPr lang="ro-RO" b="1" dirty="0"/>
              <a:t>de imobile </a:t>
            </a:r>
            <a:r>
              <a:rPr lang="ro-RO" dirty="0"/>
              <a:t>pentru </a:t>
            </a:r>
            <a:r>
              <a:rPr lang="ro-RO" dirty="0" smtClean="0"/>
              <a:t>locuit,</a:t>
            </a:r>
          </a:p>
          <a:p>
            <a:pPr marL="109728" indent="0" algn="just">
              <a:buNone/>
            </a:pPr>
            <a:r>
              <a:rPr lang="ro-RO" b="1" dirty="0" smtClean="0">
                <a:solidFill>
                  <a:srgbClr val="FF0000"/>
                </a:solidFill>
                <a:effectLst>
                  <a:outerShdw blurRad="38100" dist="38100" dir="2700000" algn="tl">
                    <a:srgbClr val="000000">
                      <a:alpha val="43137"/>
                    </a:srgbClr>
                  </a:outerShdw>
                </a:effectLst>
              </a:rPr>
              <a:t>au </a:t>
            </a:r>
            <a:r>
              <a:rPr lang="ro-RO" b="1" dirty="0">
                <a:solidFill>
                  <a:srgbClr val="FF0000"/>
                </a:solidFill>
                <a:effectLst>
                  <a:outerShdw blurRad="38100" dist="38100" dir="2700000" algn="tl">
                    <a:srgbClr val="000000">
                      <a:alpha val="43137"/>
                    </a:srgbClr>
                  </a:outerShdw>
                </a:effectLst>
              </a:rPr>
              <a:t>obligaţia </a:t>
            </a:r>
            <a:r>
              <a:rPr lang="ro-RO" dirty="0"/>
              <a:t>să prevadă la noile investiţii în construcţii sau la extinderile imobilelor existente, adăposturi de protecţie civilă, </a:t>
            </a:r>
            <a:r>
              <a:rPr lang="ro-RO" b="1" dirty="0"/>
              <a:t>în limita a 5% din valoarea investiţiei</a:t>
            </a:r>
            <a:endParaRPr lang="en-US" b="1" dirty="0"/>
          </a:p>
        </p:txBody>
      </p:sp>
      <p:sp>
        <p:nvSpPr>
          <p:cNvPr id="3" name="Title 2"/>
          <p:cNvSpPr>
            <a:spLocks noGrp="1"/>
          </p:cNvSpPr>
          <p:nvPr>
            <p:ph type="title"/>
          </p:nvPr>
        </p:nvSpPr>
        <p:spPr>
          <a:xfrm>
            <a:off x="533400" y="24581"/>
            <a:ext cx="8229600" cy="1630362"/>
          </a:xfrm>
        </p:spPr>
        <p:txBody>
          <a:bodyPr>
            <a:noAutofit/>
          </a:bodyPr>
          <a:lstStyle/>
          <a:p>
            <a:pPr algn="ctr"/>
            <a:r>
              <a:rPr lang="vi-VN" sz="3200" dirty="0">
                <a:solidFill>
                  <a:srgbClr val="002060"/>
                </a:solidFill>
                <a:latin typeface="Arial" panose="020B0604020202020204" pitchFamily="34" charset="0"/>
                <a:cs typeface="Arial" panose="020B0604020202020204" pitchFamily="34" charset="0"/>
              </a:rPr>
              <a:t>Obligaţiile operatorilor economici şi instituţiilor cu privire la adăposturile de protecţie civilă</a:t>
            </a:r>
            <a:endParaRPr lang="en-US" sz="32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4295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229600" cy="5702491"/>
          </a:xfrm>
        </p:spPr>
        <p:txBody>
          <a:bodyPr>
            <a:normAutofit/>
          </a:bodyPr>
          <a:lstStyle/>
          <a:p>
            <a:pPr marL="109728" indent="0" algn="just">
              <a:buNone/>
            </a:pPr>
            <a:r>
              <a:rPr lang="ro-RO" dirty="0"/>
              <a:t>La eliberarea </a:t>
            </a:r>
            <a:r>
              <a:rPr lang="ro-RO" b="1" dirty="0">
                <a:solidFill>
                  <a:srgbClr val="FF0000"/>
                </a:solidFill>
              </a:rPr>
              <a:t>autorizaţiilor de construcţie </a:t>
            </a:r>
            <a:r>
              <a:rPr lang="ro-RO" dirty="0"/>
              <a:t>pentru clădiri noi se obţin obligatoriu şi avizele </a:t>
            </a:r>
            <a:r>
              <a:rPr lang="ro-RO" dirty="0" err="1"/>
              <a:t>I.G.S.U</a:t>
            </a:r>
            <a:r>
              <a:rPr lang="ro-RO" dirty="0" smtClean="0"/>
              <a:t>. (</a:t>
            </a:r>
            <a:r>
              <a:rPr lang="ro-RO" dirty="0"/>
              <a:t>pentru construcţii de mare importanţă), respectiv ale Inspectoratelor Judeţene pentru Situaţii de Urgenţă sau al Inspectoratului Municipiului </a:t>
            </a:r>
            <a:r>
              <a:rPr lang="ro-RO" dirty="0" smtClean="0"/>
              <a:t>Bucureşti,</a:t>
            </a:r>
          </a:p>
          <a:p>
            <a:pPr marL="109728" indent="0" algn="just">
              <a:buNone/>
            </a:pPr>
            <a:r>
              <a:rPr lang="ro-RO" dirty="0" smtClean="0"/>
              <a:t>astfel </a:t>
            </a:r>
            <a:r>
              <a:rPr lang="ro-RO" dirty="0"/>
              <a:t>încât </a:t>
            </a:r>
            <a:r>
              <a:rPr lang="ro-RO" b="1" dirty="0"/>
              <a:t>să fie respectată obligativitatea proiectării şi executării de adăposturi de protecţie civilă</a:t>
            </a:r>
            <a:r>
              <a:rPr lang="ro-RO" dirty="0"/>
              <a:t> în subsolul acestor </a:t>
            </a:r>
            <a:r>
              <a:rPr lang="ro-RO" dirty="0" smtClean="0"/>
              <a:t>clădiri. </a:t>
            </a:r>
          </a:p>
          <a:p>
            <a:pPr marL="109728" indent="0" algn="just">
              <a:buNone/>
            </a:pPr>
            <a:endParaRPr lang="ro-RO" dirty="0"/>
          </a:p>
          <a:p>
            <a:pPr marL="109728" indent="0" algn="ctr">
              <a:buNone/>
            </a:pPr>
            <a:r>
              <a:rPr lang="ro-RO" sz="2800" i="1" dirty="0">
                <a:solidFill>
                  <a:schemeClr val="accent2"/>
                </a:solidFill>
              </a:rPr>
              <a:t>C</a:t>
            </a:r>
            <a:r>
              <a:rPr lang="ro-RO" sz="2800" i="1" dirty="0" smtClean="0">
                <a:solidFill>
                  <a:schemeClr val="accent2"/>
                </a:solidFill>
              </a:rPr>
              <a:t>onform </a:t>
            </a:r>
            <a:r>
              <a:rPr lang="ro-RO" sz="2800" b="1" i="1" dirty="0" err="1">
                <a:solidFill>
                  <a:schemeClr val="accent2"/>
                </a:solidFill>
              </a:rPr>
              <a:t>H.G.R</a:t>
            </a:r>
            <a:r>
              <a:rPr lang="ro-RO" sz="2800" b="1" i="1" dirty="0">
                <a:solidFill>
                  <a:schemeClr val="accent2"/>
                </a:solidFill>
              </a:rPr>
              <a:t>. nr. 560 din 15.06.2005</a:t>
            </a:r>
            <a:r>
              <a:rPr lang="ro-RO" sz="2800" i="1" dirty="0">
                <a:solidFill>
                  <a:schemeClr val="accent2"/>
                </a:solidFill>
              </a:rPr>
              <a:t>, modificat prin </a:t>
            </a:r>
            <a:r>
              <a:rPr lang="ro-RO" sz="2800" b="1" i="1" dirty="0" err="1" smtClean="0">
                <a:solidFill>
                  <a:schemeClr val="accent2"/>
                </a:solidFill>
              </a:rPr>
              <a:t>H.G.R</a:t>
            </a:r>
            <a:r>
              <a:rPr lang="ro-RO" sz="2800" b="1" i="1" dirty="0" smtClean="0">
                <a:solidFill>
                  <a:schemeClr val="accent2"/>
                </a:solidFill>
              </a:rPr>
              <a:t> nr.37/2006</a:t>
            </a:r>
            <a:endParaRPr lang="en-US" sz="2800" b="1" i="1" dirty="0">
              <a:solidFill>
                <a:schemeClr val="accent2"/>
              </a:solidFill>
            </a:endParaRPr>
          </a:p>
        </p:txBody>
      </p:sp>
    </p:spTree>
    <p:extLst>
      <p:ext uri="{BB962C8B-B14F-4D97-AF65-F5344CB8AC3E}">
        <p14:creationId xmlns:p14="http://schemas.microsoft.com/office/powerpoint/2010/main" val="4154424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52400"/>
            <a:ext cx="8458200" cy="5854891"/>
          </a:xfrm>
        </p:spPr>
        <p:txBody>
          <a:bodyPr/>
          <a:lstStyle/>
          <a:p>
            <a:pPr algn="just"/>
            <a:r>
              <a:rPr lang="ro-RO" dirty="0"/>
              <a:t>Conform </a:t>
            </a:r>
            <a:r>
              <a:rPr lang="ro-RO" b="1" dirty="0" err="1"/>
              <a:t>H.G.R</a:t>
            </a:r>
            <a:r>
              <a:rPr lang="ro-RO" b="1" dirty="0"/>
              <a:t>. nr. </a:t>
            </a:r>
            <a:r>
              <a:rPr lang="ro-RO" b="1" dirty="0" smtClean="0"/>
              <a:t>560/2005 </a:t>
            </a:r>
            <a:r>
              <a:rPr lang="ro-RO" dirty="0"/>
              <a:t>cu modificările ulterioare, </a:t>
            </a:r>
            <a:r>
              <a:rPr lang="ro-RO" b="1" dirty="0">
                <a:solidFill>
                  <a:srgbClr val="FF0000"/>
                </a:solidFill>
              </a:rPr>
              <a:t>sunt aprobate categoriile de construcţii</a:t>
            </a:r>
            <a:r>
              <a:rPr lang="ro-RO" dirty="0"/>
              <a:t> la care realizarea adăposturilor este </a:t>
            </a:r>
            <a:r>
              <a:rPr lang="ro-RO" b="1" i="1" dirty="0">
                <a:solidFill>
                  <a:srgbClr val="FF0000"/>
                </a:solidFill>
              </a:rPr>
              <a:t>obligatorie</a:t>
            </a:r>
            <a:r>
              <a:rPr lang="ro-RO" dirty="0"/>
              <a:t>, dacă </a:t>
            </a:r>
            <a:r>
              <a:rPr lang="ro-RO" dirty="0" smtClean="0"/>
              <a:t>acestea:</a:t>
            </a:r>
          </a:p>
          <a:p>
            <a:pPr algn="just"/>
            <a:endParaRPr lang="ro-RO" dirty="0" smtClean="0"/>
          </a:p>
          <a:p>
            <a:pPr algn="just"/>
            <a:r>
              <a:rPr lang="ro-RO" b="1" dirty="0" smtClean="0">
                <a:solidFill>
                  <a:schemeClr val="bg2">
                    <a:lumMod val="10000"/>
                  </a:schemeClr>
                </a:solidFill>
                <a:effectLst>
                  <a:outerShdw blurRad="38100" dist="38100" dir="2700000" algn="tl">
                    <a:srgbClr val="000000">
                      <a:alpha val="43137"/>
                    </a:srgbClr>
                  </a:outerShdw>
                </a:effectLst>
              </a:rPr>
              <a:t>au </a:t>
            </a:r>
            <a:r>
              <a:rPr lang="ro-RO" b="1" dirty="0">
                <a:solidFill>
                  <a:schemeClr val="bg2">
                    <a:lumMod val="10000"/>
                  </a:schemeClr>
                </a:solidFill>
                <a:effectLst>
                  <a:outerShdw blurRad="38100" dist="38100" dir="2700000" algn="tl">
                    <a:srgbClr val="000000">
                      <a:alpha val="43137"/>
                    </a:srgbClr>
                  </a:outerShdw>
                </a:effectLst>
              </a:rPr>
              <a:t>o suprafaţă construită la sol mai mare de 150 mp </a:t>
            </a:r>
            <a:r>
              <a:rPr lang="ro-RO" b="1" dirty="0" smtClean="0">
                <a:solidFill>
                  <a:schemeClr val="bg2">
                    <a:lumMod val="10000"/>
                  </a:schemeClr>
                </a:solidFill>
                <a:effectLst>
                  <a:outerShdw blurRad="38100" dist="38100" dir="2700000" algn="tl">
                    <a:srgbClr val="000000">
                      <a:alpha val="43137"/>
                    </a:srgbClr>
                  </a:outerShdw>
                </a:effectLst>
              </a:rPr>
              <a:t>şi sunt </a:t>
            </a:r>
            <a:r>
              <a:rPr lang="ro-RO" b="1" dirty="0">
                <a:solidFill>
                  <a:schemeClr val="bg2">
                    <a:lumMod val="10000"/>
                  </a:schemeClr>
                </a:solidFill>
                <a:effectLst>
                  <a:outerShdw blurRad="38100" dist="38100" dir="2700000" algn="tl">
                    <a:srgbClr val="000000">
                      <a:alpha val="43137"/>
                    </a:srgbClr>
                  </a:outerShdw>
                </a:effectLst>
              </a:rPr>
              <a:t>prevăzute cu </a:t>
            </a:r>
            <a:r>
              <a:rPr lang="ro-RO" b="1" dirty="0" smtClean="0">
                <a:solidFill>
                  <a:schemeClr val="bg2">
                    <a:lumMod val="10000"/>
                  </a:schemeClr>
                </a:solidFill>
                <a:effectLst>
                  <a:outerShdw blurRad="38100" dist="38100" dir="2700000" algn="tl">
                    <a:srgbClr val="000000">
                      <a:alpha val="43137"/>
                    </a:srgbClr>
                  </a:outerShdw>
                </a:effectLst>
              </a:rPr>
              <a:t>subsol</a:t>
            </a:r>
          </a:p>
          <a:p>
            <a:pPr marL="109728" indent="0" algn="just">
              <a:buNone/>
            </a:pPr>
            <a:r>
              <a:rPr lang="ro-RO" dirty="0" smtClean="0"/>
              <a:t>sau</a:t>
            </a:r>
          </a:p>
          <a:p>
            <a:pPr algn="just"/>
            <a:r>
              <a:rPr lang="ro-RO" b="1" dirty="0" smtClean="0">
                <a:solidFill>
                  <a:schemeClr val="bg2">
                    <a:lumMod val="10000"/>
                  </a:schemeClr>
                </a:solidFill>
                <a:effectLst>
                  <a:outerShdw blurRad="38100" dist="38100" dir="2700000" algn="tl">
                    <a:srgbClr val="000000">
                      <a:alpha val="43137"/>
                    </a:srgbClr>
                  </a:outerShdw>
                </a:effectLst>
              </a:rPr>
              <a:t>cele </a:t>
            </a:r>
            <a:r>
              <a:rPr lang="ro-RO" b="1" dirty="0">
                <a:solidFill>
                  <a:schemeClr val="bg2">
                    <a:lumMod val="10000"/>
                  </a:schemeClr>
                </a:solidFill>
                <a:effectLst>
                  <a:outerShdw blurRad="38100" dist="38100" dir="2700000" algn="tl">
                    <a:srgbClr val="000000">
                      <a:alpha val="43137"/>
                    </a:srgbClr>
                  </a:outerShdw>
                </a:effectLst>
              </a:rPr>
              <a:t>neprevăzute cu subsol, cu o suprafaţă mai mare de 600 </a:t>
            </a:r>
            <a:r>
              <a:rPr lang="ro-RO" b="1" dirty="0" smtClean="0">
                <a:solidFill>
                  <a:schemeClr val="bg2">
                    <a:lumMod val="10000"/>
                  </a:schemeClr>
                </a:solidFill>
                <a:effectLst>
                  <a:outerShdw blurRad="38100" dist="38100" dir="2700000" algn="tl">
                    <a:srgbClr val="000000">
                      <a:alpha val="43137"/>
                    </a:srgbClr>
                  </a:outerShdw>
                </a:effectLst>
              </a:rPr>
              <a:t>mp</a:t>
            </a:r>
            <a:r>
              <a:rPr lang="ro-RO" dirty="0" smtClean="0"/>
              <a:t>,</a:t>
            </a:r>
          </a:p>
          <a:p>
            <a:pPr algn="just"/>
            <a:endParaRPr lang="ro-RO" dirty="0"/>
          </a:p>
          <a:p>
            <a:pPr marL="109728" indent="0" algn="just">
              <a:buNone/>
            </a:pPr>
            <a:r>
              <a:rPr lang="ro-RO" dirty="0" smtClean="0"/>
              <a:t>din </a:t>
            </a:r>
            <a:r>
              <a:rPr lang="ro-RO" b="1" dirty="0">
                <a:solidFill>
                  <a:srgbClr val="FF0000"/>
                </a:solidFill>
              </a:rPr>
              <a:t>următoarele categorii de folosinţă</a:t>
            </a:r>
            <a:r>
              <a:rPr lang="ro-RO" dirty="0" smtClean="0"/>
              <a:t>:</a:t>
            </a:r>
          </a:p>
          <a:p>
            <a:pPr algn="just"/>
            <a:endParaRPr lang="en-US" dirty="0"/>
          </a:p>
          <a:p>
            <a:endParaRPr lang="en-US" dirty="0"/>
          </a:p>
        </p:txBody>
      </p:sp>
    </p:spTree>
    <p:extLst>
      <p:ext uri="{BB962C8B-B14F-4D97-AF65-F5344CB8AC3E}">
        <p14:creationId xmlns:p14="http://schemas.microsoft.com/office/powerpoint/2010/main" val="1758033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381000"/>
            <a:ext cx="8610600" cy="5626291"/>
          </a:xfrm>
        </p:spPr>
        <p:txBody>
          <a:bodyPr>
            <a:normAutofit lnSpcReduction="10000"/>
          </a:bodyPr>
          <a:lstStyle/>
          <a:p>
            <a:pPr lvl="0"/>
            <a:r>
              <a:rPr lang="ro-RO" dirty="0"/>
              <a:t>clădiri pentru </a:t>
            </a:r>
            <a:r>
              <a:rPr lang="ro-RO" b="1" dirty="0"/>
              <a:t>birouri</a:t>
            </a:r>
            <a:r>
              <a:rPr lang="ro-RO" dirty="0"/>
              <a:t> şi </a:t>
            </a:r>
            <a:r>
              <a:rPr lang="ro-RO" b="1" dirty="0"/>
              <a:t>activităţi </a:t>
            </a:r>
            <a:r>
              <a:rPr lang="ro-RO" b="1" dirty="0" smtClean="0"/>
              <a:t>financiar-administrative</a:t>
            </a:r>
            <a:r>
              <a:rPr lang="ro-RO" dirty="0" smtClean="0"/>
              <a:t>;</a:t>
            </a:r>
          </a:p>
          <a:p>
            <a:pPr lvl="0"/>
            <a:r>
              <a:rPr lang="vi-VN" dirty="0" smtClean="0"/>
              <a:t>clădiri </a:t>
            </a:r>
            <a:r>
              <a:rPr lang="vi-VN" dirty="0"/>
              <a:t>pentru </a:t>
            </a:r>
            <a:r>
              <a:rPr lang="vi-VN" b="1" dirty="0"/>
              <a:t>activităţi financiar-bancare</a:t>
            </a:r>
          </a:p>
          <a:p>
            <a:pPr lvl="0"/>
            <a:r>
              <a:rPr lang="vi-VN" dirty="0" smtClean="0"/>
              <a:t>clădiri </a:t>
            </a:r>
            <a:r>
              <a:rPr lang="vi-VN" dirty="0"/>
              <a:t>pentru </a:t>
            </a:r>
            <a:r>
              <a:rPr lang="vi-VN" b="1" dirty="0"/>
              <a:t>afaceri şi comerţ</a:t>
            </a:r>
          </a:p>
          <a:p>
            <a:pPr lvl="0"/>
            <a:r>
              <a:rPr lang="vi-VN" dirty="0" smtClean="0"/>
              <a:t>clădiri </a:t>
            </a:r>
            <a:r>
              <a:rPr lang="vi-VN" dirty="0"/>
              <a:t>pentru </a:t>
            </a:r>
            <a:r>
              <a:rPr lang="vi-VN" b="1" dirty="0"/>
              <a:t>învăţământ, ştiinţă, cultură şi artă</a:t>
            </a:r>
          </a:p>
          <a:p>
            <a:pPr lvl="0"/>
            <a:r>
              <a:rPr lang="vi-VN" dirty="0" smtClean="0"/>
              <a:t>clădiri </a:t>
            </a:r>
            <a:r>
              <a:rPr lang="vi-VN" dirty="0"/>
              <a:t>pentru </a:t>
            </a:r>
            <a:r>
              <a:rPr lang="vi-VN" b="1" dirty="0"/>
              <a:t>activităţi de ocrotire a sănătăţii </a:t>
            </a:r>
            <a:r>
              <a:rPr lang="vi-VN" dirty="0"/>
              <a:t>şi de </a:t>
            </a:r>
            <a:r>
              <a:rPr lang="vi-VN" b="1" dirty="0"/>
              <a:t>asistenţă socială</a:t>
            </a:r>
          </a:p>
          <a:p>
            <a:pPr lvl="0"/>
            <a:r>
              <a:rPr lang="vi-VN" dirty="0" smtClean="0"/>
              <a:t>clădiri </a:t>
            </a:r>
            <a:r>
              <a:rPr lang="vi-VN" dirty="0"/>
              <a:t>pentru </a:t>
            </a:r>
            <a:r>
              <a:rPr lang="vi-VN" b="1" dirty="0"/>
              <a:t>activităţi industriale </a:t>
            </a:r>
            <a:r>
              <a:rPr lang="vi-VN" dirty="0"/>
              <a:t>şi </a:t>
            </a:r>
            <a:r>
              <a:rPr lang="vi-VN" b="1" dirty="0"/>
              <a:t>de producţie</a:t>
            </a:r>
          </a:p>
          <a:p>
            <a:pPr lvl="0"/>
            <a:r>
              <a:rPr lang="vi-VN" dirty="0" smtClean="0"/>
              <a:t>clădiri </a:t>
            </a:r>
            <a:r>
              <a:rPr lang="vi-VN" dirty="0"/>
              <a:t>pentru </a:t>
            </a:r>
            <a:r>
              <a:rPr lang="vi-VN" b="1" dirty="0"/>
              <a:t>activităţi turistice</a:t>
            </a:r>
            <a:r>
              <a:rPr lang="vi-VN" dirty="0"/>
              <a:t>, </a:t>
            </a:r>
            <a:r>
              <a:rPr lang="vi-VN" b="1" dirty="0"/>
              <a:t>destinate cazării</a:t>
            </a:r>
          </a:p>
          <a:p>
            <a:pPr lvl="0"/>
            <a:r>
              <a:rPr lang="vi-VN" dirty="0" smtClean="0"/>
              <a:t>clădiri </a:t>
            </a:r>
            <a:r>
              <a:rPr lang="vi-VN" dirty="0"/>
              <a:t>şi </a:t>
            </a:r>
            <a:r>
              <a:rPr lang="vi-VN" b="1" dirty="0"/>
              <a:t>construcţii speciale pentru transporturi</a:t>
            </a:r>
          </a:p>
          <a:p>
            <a:pPr lvl="0"/>
            <a:r>
              <a:rPr lang="vi-VN" dirty="0" smtClean="0"/>
              <a:t>clădiri </a:t>
            </a:r>
            <a:r>
              <a:rPr lang="vi-VN" dirty="0"/>
              <a:t>şi </a:t>
            </a:r>
            <a:r>
              <a:rPr lang="vi-VN" b="1" dirty="0"/>
              <a:t>construcţii speciale pentru </a:t>
            </a:r>
            <a:r>
              <a:rPr lang="vi-VN" b="1" dirty="0" smtClean="0"/>
              <a:t>telecomunicaţii</a:t>
            </a:r>
            <a:endParaRPr lang="vi-VN" b="1" dirty="0"/>
          </a:p>
          <a:p>
            <a:pPr lvl="0"/>
            <a:r>
              <a:rPr lang="vi-VN" dirty="0" smtClean="0"/>
              <a:t>clădiri </a:t>
            </a:r>
            <a:r>
              <a:rPr lang="vi-VN" dirty="0"/>
              <a:t>de </a:t>
            </a:r>
            <a:r>
              <a:rPr lang="vi-VN" b="1" dirty="0"/>
              <a:t>locuit</a:t>
            </a:r>
          </a:p>
          <a:p>
            <a:pPr lvl="0"/>
            <a:endParaRPr lang="en-US" dirty="0"/>
          </a:p>
          <a:p>
            <a:endParaRPr lang="en-US" dirty="0"/>
          </a:p>
        </p:txBody>
      </p:sp>
    </p:spTree>
    <p:extLst>
      <p:ext uri="{BB962C8B-B14F-4D97-AF65-F5344CB8AC3E}">
        <p14:creationId xmlns:p14="http://schemas.microsoft.com/office/powerpoint/2010/main" val="3723092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28600"/>
            <a:ext cx="8382000" cy="6477000"/>
          </a:xfrm>
        </p:spPr>
        <p:txBody>
          <a:bodyPr>
            <a:normAutofit fontScale="92500" lnSpcReduction="20000"/>
          </a:bodyPr>
          <a:lstStyle/>
          <a:p>
            <a:pPr marL="109728" indent="0" algn="just">
              <a:buNone/>
            </a:pPr>
            <a:r>
              <a:rPr lang="ro-RO" dirty="0"/>
              <a:t>Sunt exceptate de la obligaţia realizării adăposturilor de protecţie civilă următoarele categorii de </a:t>
            </a:r>
            <a:r>
              <a:rPr lang="ro-RO" dirty="0" smtClean="0"/>
              <a:t>construcţii:</a:t>
            </a:r>
          </a:p>
          <a:p>
            <a:pPr lvl="0"/>
            <a:r>
              <a:rPr lang="ro-RO" dirty="0"/>
              <a:t>clădirile proiectate fără subsol;</a:t>
            </a:r>
            <a:endParaRPr lang="en-US" dirty="0"/>
          </a:p>
          <a:p>
            <a:pPr lvl="0"/>
            <a:r>
              <a:rPr lang="ro-RO" dirty="0"/>
              <a:t>clădirile staţiilor de distribuţie a carburanţilor, aflate la o distanţă mai mică de 50 metri de limita exterioară a rezervoarelor de depozitare a carburanţilor;</a:t>
            </a:r>
            <a:endParaRPr lang="en-US" dirty="0"/>
          </a:p>
          <a:p>
            <a:pPr lvl="0"/>
            <a:r>
              <a:rPr lang="ro-RO" dirty="0"/>
              <a:t>clădirile şi construcţiile de cult, indiferent de suprafaţa construită;</a:t>
            </a:r>
            <a:endParaRPr lang="en-US" dirty="0"/>
          </a:p>
          <a:p>
            <a:pPr lvl="0"/>
            <a:r>
              <a:rPr lang="ro-RO" dirty="0"/>
              <a:t>construcţiile şi amenajările hidrotehnice a căror exploatare nu necesită prezenţa permanentă a personalului specializat;</a:t>
            </a:r>
            <a:endParaRPr lang="en-US" dirty="0"/>
          </a:p>
          <a:p>
            <a:pPr lvl="0"/>
            <a:r>
              <a:rPr lang="ro-RO" dirty="0"/>
              <a:t>clădirile şi construcţiile speciale pentru activităţi de producţie şi/sau de depozitare a materialelor explozive, toxice, uşor inflamabile care, în caz de avariere sau incendiu, ar periclita viaţa persoanelor adăpostite;</a:t>
            </a:r>
            <a:endParaRPr lang="en-US" dirty="0"/>
          </a:p>
          <a:p>
            <a:pPr lvl="0"/>
            <a:r>
              <a:rPr lang="ro-RO" dirty="0"/>
              <a:t>clădirile şi construcţiile speciale pentru activităţi sportive şi de agrement;</a:t>
            </a:r>
            <a:endParaRPr lang="en-US" dirty="0"/>
          </a:p>
          <a:p>
            <a:pPr lvl="0"/>
            <a:r>
              <a:rPr lang="ro-RO" dirty="0"/>
              <a:t>clădirile şi construcţiile din lemn şi </a:t>
            </a:r>
            <a:r>
              <a:rPr lang="ro-RO" dirty="0" smtClean="0"/>
              <a:t>pământ;</a:t>
            </a:r>
          </a:p>
          <a:p>
            <a:pPr lvl="0"/>
            <a:r>
              <a:rPr lang="ro-RO" dirty="0"/>
              <a:t>c</a:t>
            </a:r>
            <a:r>
              <a:rPr lang="ro-RO" dirty="0" smtClean="0"/>
              <a:t>lădirile </a:t>
            </a:r>
            <a:r>
              <a:rPr lang="ro-RO" dirty="0"/>
              <a:t>provizorii</a:t>
            </a:r>
            <a:r>
              <a:rPr lang="ro-RO" dirty="0" smtClean="0"/>
              <a:t>.</a:t>
            </a:r>
            <a:endParaRPr lang="en-US" dirty="0"/>
          </a:p>
        </p:txBody>
      </p:sp>
    </p:spTree>
    <p:extLst>
      <p:ext uri="{BB962C8B-B14F-4D97-AF65-F5344CB8AC3E}">
        <p14:creationId xmlns:p14="http://schemas.microsoft.com/office/powerpoint/2010/main" val="1834355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85800"/>
            <a:ext cx="8229600" cy="5321491"/>
          </a:xfrm>
        </p:spPr>
        <p:txBody>
          <a:bodyPr/>
          <a:lstStyle/>
          <a:p>
            <a:pPr lvl="0"/>
            <a:r>
              <a:rPr lang="ro-RO" dirty="0"/>
              <a:t>În timp de pace, adăposturile de protecţie civilă se pot da în folosinţă pentru alte nevoi cu avizul Inspectoratelor Judeţene pentru Situaţii de Urgenţă respectiv al Municipiului Bucureşti şi ale sectoarelor acestuia, după caz, cu </a:t>
            </a:r>
            <a:r>
              <a:rPr lang="ro-RO" b="1" dirty="0">
                <a:solidFill>
                  <a:srgbClr val="FF0000"/>
                </a:solidFill>
              </a:rPr>
              <a:t>obligaţia de a fi eliberate în caz de nevoie în maximum de 24 de ore</a:t>
            </a:r>
            <a:r>
              <a:rPr lang="ro-RO" dirty="0" smtClean="0"/>
              <a:t>.</a:t>
            </a:r>
          </a:p>
          <a:p>
            <a:pPr lvl="0"/>
            <a:endParaRPr lang="ro-RO" dirty="0" smtClean="0"/>
          </a:p>
          <a:p>
            <a:pPr lvl="0"/>
            <a:r>
              <a:rPr lang="ro-RO" dirty="0"/>
              <a:t>Adăposturile amenajate ca puncte de comandă nu pot primi altă </a:t>
            </a:r>
            <a:r>
              <a:rPr lang="ro-RO" dirty="0" smtClean="0"/>
              <a:t>destinaţie !</a:t>
            </a:r>
            <a:endParaRPr lang="en-US" dirty="0"/>
          </a:p>
          <a:p>
            <a:endParaRPr lang="en-US" dirty="0"/>
          </a:p>
        </p:txBody>
      </p:sp>
    </p:spTree>
    <p:extLst>
      <p:ext uri="{BB962C8B-B14F-4D97-AF65-F5344CB8AC3E}">
        <p14:creationId xmlns:p14="http://schemas.microsoft.com/office/powerpoint/2010/main" val="18899022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600</TotalTime>
  <Words>1793</Words>
  <Application>Microsoft Office PowerPoint</Application>
  <PresentationFormat>On-screen Show (4:3)</PresentationFormat>
  <Paragraphs>139</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Concourse</vt:lpstr>
      <vt:lpstr>ADĂPOSTIREA POPULAȚIEI.   ADĂPOSTURI DE PROTECȚIE CIVILĂ</vt:lpstr>
      <vt:lpstr>PowerPoint Presentation</vt:lpstr>
      <vt:lpstr>PowerPoint Presentation</vt:lpstr>
      <vt:lpstr>Obligaţiile operatorilor economici şi instituţiilor cu privire la adăposturile de protecţie civilă</vt:lpstr>
      <vt:lpstr>PowerPoint Presentation</vt:lpstr>
      <vt:lpstr>PowerPoint Presentation</vt:lpstr>
      <vt:lpstr>PowerPoint Presentation</vt:lpstr>
      <vt:lpstr>PowerPoint Presentation</vt:lpstr>
      <vt:lpstr>PowerPoint Presentation</vt:lpstr>
      <vt:lpstr>PowerPoint Presentation</vt:lpstr>
      <vt:lpstr>Condiţii de amplasare a adăposturilor de protecție civilă</vt:lpstr>
      <vt:lpstr>PowerPoint Presentation</vt:lpstr>
      <vt:lpstr>Tipuri de adăposturi de protecție civilă</vt:lpstr>
      <vt:lpstr>PowerPoint Presentation</vt:lpstr>
      <vt:lpstr>PowerPoint Presentation</vt:lpstr>
      <vt:lpstr>PowerPoint Presentation</vt:lpstr>
      <vt:lpstr>PowerPoint Presentation</vt:lpstr>
      <vt:lpstr>PowerPoint Presentation</vt:lpstr>
      <vt:lpstr>1 - priză de aer; 2 - vană antisuflu; 3 - filtru reținător de praf în carcasă cu clapetă; 4 - ventilator electromanual tip VS-00; 5 - debitmetru; 6 - filtru reținător de substanțe toxice, radioactive de luptă și de agenți patogeni; 7 - canale pentru distribuirea aerului în încăperi; 8 - micromanometru; 9 - supape de suprapresiune</vt:lpstr>
      <vt:lpstr>PowerPoint Presentation</vt:lpstr>
      <vt:lpstr>PowerPoint Presentation</vt:lpstr>
      <vt:lpstr>PowerPoint Presentation</vt:lpstr>
      <vt:lpstr>PowerPoint Presentation</vt:lpstr>
      <vt:lpstr>PowerPoint Presentation</vt:lpstr>
      <vt:lpstr>REGULI DE COMPORTARE PE TIMPUL ADĂPOSTIRII !</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ADĂPOSTURI DE PROTECȚIE CIVILĂ</dc:title>
  <dc:creator>Manuel S</dc:creator>
  <cp:lastModifiedBy>Cornel Babut</cp:lastModifiedBy>
  <cp:revision>30</cp:revision>
  <cp:lastPrinted>2013-11-15T05:56:22Z</cp:lastPrinted>
  <dcterms:created xsi:type="dcterms:W3CDTF">2013-10-06T15:50:41Z</dcterms:created>
  <dcterms:modified xsi:type="dcterms:W3CDTF">2022-02-09T08:33:23Z</dcterms:modified>
</cp:coreProperties>
</file>